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0559" y="6360159"/>
            <a:ext cx="1686559" cy="24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419" y="265948"/>
            <a:ext cx="8265160" cy="1186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45" y="1081087"/>
            <a:ext cx="9008109" cy="335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nytaste.com/recipes/slow-cooke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hyperlink" Target="http://www.budgetbytes.com/category/recipes/slow-cooker/" TargetMode="External"/><Relationship Id="rId4" Type="http://schemas.openxmlformats.org/officeDocument/2006/relationships/hyperlink" Target="http://www.hungry-girl.com/go-to-guides/slow-cooker-roundu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ine.com/nutrition/the-low-down-on-intermittent-fast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ongerbyscience.com/chrononutrition/" TargetMode="External"/><Relationship Id="rId4" Type="http://schemas.openxmlformats.org/officeDocument/2006/relationships/hyperlink" Target="https://sciencebasedmedicine.org/intermittent-fast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5708" y="1549145"/>
            <a:ext cx="54603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-20" dirty="0"/>
              <a:t>Healthy </a:t>
            </a:r>
            <a:r>
              <a:rPr sz="3600" u="none" spc="-15" dirty="0"/>
              <a:t>Eating </a:t>
            </a:r>
            <a:r>
              <a:rPr sz="3600" u="none" spc="-20" dirty="0"/>
              <a:t>on </a:t>
            </a:r>
            <a:r>
              <a:rPr sz="3600" u="none" spc="-15" dirty="0"/>
              <a:t>the</a:t>
            </a:r>
            <a:r>
              <a:rPr sz="3600" u="none" spc="235" dirty="0"/>
              <a:t> </a:t>
            </a:r>
            <a:r>
              <a:rPr sz="3600" u="none" dirty="0"/>
              <a:t>Go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731135" y="2525649"/>
            <a:ext cx="6122035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5" dirty="0">
                <a:latin typeface="Arial"/>
                <a:cs typeface="Arial"/>
              </a:rPr>
              <a:t>Lee </a:t>
            </a:r>
            <a:r>
              <a:rPr sz="2800" b="1" spc="-10" dirty="0">
                <a:latin typeface="Arial"/>
                <a:cs typeface="Arial"/>
              </a:rPr>
              <a:t>Hyrkas, </a:t>
            </a:r>
            <a:r>
              <a:rPr sz="2800" b="1" spc="-15" dirty="0">
                <a:latin typeface="Arial"/>
                <a:cs typeface="Arial"/>
              </a:rPr>
              <a:t>RD, </a:t>
            </a:r>
            <a:r>
              <a:rPr sz="2800" b="1" spc="-20" dirty="0">
                <a:latin typeface="Arial"/>
                <a:cs typeface="Arial"/>
              </a:rPr>
              <a:t>CDCES,</a:t>
            </a:r>
            <a:r>
              <a:rPr sz="2800" b="1" spc="24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NASM-CPT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266700" marR="370205" indent="15875" algn="ctr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Registered Dietitian  </a:t>
            </a:r>
            <a:r>
              <a:rPr sz="2800" b="1" spc="-20" dirty="0">
                <a:latin typeface="Arial"/>
                <a:cs typeface="Arial"/>
              </a:rPr>
              <a:t>Performance </a:t>
            </a:r>
            <a:r>
              <a:rPr sz="2800" b="1" spc="-25" dirty="0">
                <a:latin typeface="Arial"/>
                <a:cs typeface="Arial"/>
              </a:rPr>
              <a:t>Nutrition</a:t>
            </a:r>
            <a:r>
              <a:rPr sz="2800" b="1" spc="405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Specialist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35760"/>
            <a:ext cx="299212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8160" y="244474"/>
            <a:ext cx="39439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/>
              <a:t>Ingredient</a:t>
            </a:r>
            <a:r>
              <a:rPr u="none" spc="-50" dirty="0"/>
              <a:t> </a:t>
            </a:r>
            <a:r>
              <a:rPr u="none" dirty="0"/>
              <a:t>Swap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8160" y="5639434"/>
            <a:ext cx="58496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160 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dirty="0">
                <a:latin typeface="Arial"/>
                <a:cs typeface="Arial"/>
              </a:rPr>
              <a:t>8 </a:t>
            </a:r>
            <a:r>
              <a:rPr sz="2800" b="1" spc="-10" dirty="0">
                <a:latin typeface="Arial"/>
                <a:cs typeface="Arial"/>
              </a:rPr>
              <a:t>grams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fat!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375" y="944689"/>
            <a:ext cx="2789555" cy="19062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35"/>
              </a:spcBef>
            </a:pPr>
            <a:r>
              <a:rPr sz="2000" b="1" spc="5" dirty="0">
                <a:latin typeface="Arial"/>
                <a:cs typeface="Arial"/>
              </a:rPr>
              <a:t>90/10 </a:t>
            </a:r>
            <a:r>
              <a:rPr sz="2000" b="1" dirty="0">
                <a:latin typeface="Arial"/>
                <a:cs typeface="Arial"/>
              </a:rPr>
              <a:t>Beef – 1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lb.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800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44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18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88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0479" y="984567"/>
            <a:ext cx="2789555" cy="18262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819"/>
              </a:spcBef>
              <a:tabLst>
                <a:tab pos="2212340" algn="l"/>
              </a:tabLst>
            </a:pPr>
            <a:r>
              <a:rPr sz="2000" b="1" spc="5" dirty="0">
                <a:latin typeface="Arial"/>
                <a:cs typeface="Arial"/>
              </a:rPr>
              <a:t>90/10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Chicken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	1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lb.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640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4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36</a:t>
            </a:r>
            <a:r>
              <a:rPr sz="2000" b="1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10</a:t>
            </a:r>
            <a:r>
              <a:rPr sz="2000" b="1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80</a:t>
            </a:r>
            <a:r>
              <a:rPr sz="2000" b="1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8246" y="3711913"/>
            <a:ext cx="2748153" cy="960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5117" y="3352800"/>
            <a:ext cx="2162483" cy="1667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1481645"/>
            <a:ext cx="2789555" cy="1369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800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71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48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16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174875" algn="l"/>
                <a:tab pos="8251825" algn="l"/>
              </a:tabLst>
            </a:pPr>
            <a:r>
              <a:rPr dirty="0"/>
              <a:t> 	</a:t>
            </a:r>
            <a:r>
              <a:rPr spc="-10" dirty="0"/>
              <a:t>Ingredient</a:t>
            </a:r>
            <a:r>
              <a:rPr spc="-55" dirty="0"/>
              <a:t> </a:t>
            </a:r>
            <a:r>
              <a:rPr dirty="0"/>
              <a:t>Swap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1920" y="1442021"/>
            <a:ext cx="2795270" cy="13690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560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48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Saturated 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32</a:t>
            </a:r>
            <a:r>
              <a:rPr sz="20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Protein = 16</a:t>
            </a:r>
            <a:r>
              <a:rPr sz="2000" b="1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6560" y="5639434"/>
            <a:ext cx="6049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240 </a:t>
            </a:r>
            <a:r>
              <a:rPr sz="2800" b="1" spc="-35" dirty="0">
                <a:latin typeface="Arial"/>
                <a:cs typeface="Arial"/>
              </a:rPr>
              <a:t>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20" dirty="0">
                <a:latin typeface="Arial"/>
                <a:cs typeface="Arial"/>
              </a:rPr>
              <a:t>23 </a:t>
            </a:r>
            <a:r>
              <a:rPr sz="2800" b="1" spc="-15" dirty="0">
                <a:latin typeface="Arial"/>
                <a:cs typeface="Arial"/>
              </a:rPr>
              <a:t>grams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fat!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657" y="1076007"/>
            <a:ext cx="8528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9780" algn="l"/>
              </a:tabLst>
            </a:pPr>
            <a:r>
              <a:rPr sz="2000" b="1" spc="-15" dirty="0">
                <a:latin typeface="Arial"/>
                <a:cs typeface="Arial"/>
              </a:rPr>
              <a:t>Full-Fat </a:t>
            </a:r>
            <a:r>
              <a:rPr sz="2000" b="1" dirty="0">
                <a:latin typeface="Arial"/>
                <a:cs typeface="Arial"/>
              </a:rPr>
              <a:t>Cream </a:t>
            </a:r>
            <a:r>
              <a:rPr sz="2000" b="1" spc="-5" dirty="0">
                <a:latin typeface="Arial"/>
                <a:cs typeface="Arial"/>
              </a:rPr>
              <a:t>Cheese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8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oz.	</a:t>
            </a:r>
            <a:r>
              <a:rPr sz="2000" b="1" spc="-10" dirty="0">
                <a:latin typeface="Arial"/>
                <a:cs typeface="Arial"/>
              </a:rPr>
              <a:t>Neufchatel </a:t>
            </a:r>
            <a:r>
              <a:rPr sz="2000" b="1" dirty="0">
                <a:latin typeface="Arial"/>
                <a:cs typeface="Arial"/>
              </a:rPr>
              <a:t>Cream </a:t>
            </a:r>
            <a:r>
              <a:rPr sz="2000" b="1" spc="-5" dirty="0">
                <a:latin typeface="Arial"/>
                <a:cs typeface="Arial"/>
              </a:rPr>
              <a:t>Cheese </a:t>
            </a:r>
            <a:r>
              <a:rPr sz="2000" b="1" dirty="0">
                <a:latin typeface="Arial"/>
                <a:cs typeface="Arial"/>
              </a:rPr>
              <a:t>- 8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oz.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3352800"/>
            <a:ext cx="2677160" cy="163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5120" y="2712720"/>
            <a:ext cx="2219960" cy="229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6260" y="244474"/>
            <a:ext cx="39439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/>
              <a:t>Ingredient</a:t>
            </a:r>
            <a:r>
              <a:rPr u="none" spc="-50" dirty="0"/>
              <a:t> </a:t>
            </a:r>
            <a:r>
              <a:rPr u="none" dirty="0"/>
              <a:t>Swap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7200" y="5639434"/>
            <a:ext cx="59588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</a:t>
            </a:r>
            <a:r>
              <a:rPr sz="2800" b="1" spc="-20" dirty="0">
                <a:latin typeface="Arial"/>
                <a:cs typeface="Arial"/>
              </a:rPr>
              <a:t>80 </a:t>
            </a:r>
            <a:r>
              <a:rPr sz="2800" b="1" spc="-30" dirty="0">
                <a:latin typeface="Arial"/>
                <a:cs typeface="Arial"/>
              </a:rPr>
              <a:t>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35" dirty="0">
                <a:latin typeface="Arial"/>
                <a:cs typeface="Arial"/>
              </a:rPr>
              <a:t>gain </a:t>
            </a:r>
            <a:r>
              <a:rPr sz="2800" b="1" dirty="0">
                <a:latin typeface="Arial"/>
                <a:cs typeface="Arial"/>
              </a:rPr>
              <a:t>6 g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fiber!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375" y="975169"/>
            <a:ext cx="2221230" cy="221107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1015"/>
              </a:spcBef>
            </a:pPr>
            <a:r>
              <a:rPr sz="2000" b="1" spc="-15" dirty="0">
                <a:latin typeface="Arial"/>
                <a:cs typeface="Arial"/>
              </a:rPr>
              <a:t>Flour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Tortilla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140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3.5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Carbs = 24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Fiber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1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0479" y="902017"/>
            <a:ext cx="2447290" cy="224472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145"/>
              </a:spcBef>
            </a:pPr>
            <a:r>
              <a:rPr sz="2000" b="1" spc="-15" dirty="0">
                <a:latin typeface="Arial"/>
                <a:cs typeface="Arial"/>
              </a:rPr>
              <a:t>Tumaro’s®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Wrap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05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4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2</a:t>
            </a:r>
            <a:r>
              <a:rPr sz="2000" b="1" spc="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Carbs = 13</a:t>
            </a:r>
            <a:r>
              <a:rPr sz="20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Fiber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7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5</a:t>
            </a:r>
            <a:r>
              <a:rPr sz="200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0541" y="3434079"/>
            <a:ext cx="1949058" cy="205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9" y="3362959"/>
            <a:ext cx="1965960" cy="2189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174875" algn="l"/>
                <a:tab pos="8251825" algn="l"/>
              </a:tabLst>
            </a:pPr>
            <a:r>
              <a:rPr dirty="0"/>
              <a:t> 	</a:t>
            </a:r>
            <a:r>
              <a:rPr spc="-10" dirty="0"/>
              <a:t>Ingredient</a:t>
            </a:r>
            <a:r>
              <a:rPr spc="-55" dirty="0"/>
              <a:t> </a:t>
            </a:r>
            <a:r>
              <a:rPr dirty="0"/>
              <a:t>Swap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6560" y="5639434"/>
            <a:ext cx="6052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360 </a:t>
            </a:r>
            <a:r>
              <a:rPr sz="2800" b="1" spc="-35" dirty="0">
                <a:latin typeface="Arial"/>
                <a:cs typeface="Arial"/>
              </a:rPr>
              <a:t>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20" dirty="0">
                <a:latin typeface="Arial"/>
                <a:cs typeface="Arial"/>
              </a:rPr>
              <a:t>40 </a:t>
            </a:r>
            <a:r>
              <a:rPr sz="2800" b="1" spc="-10" dirty="0">
                <a:latin typeface="Arial"/>
                <a:cs typeface="Arial"/>
              </a:rPr>
              <a:t>grams</a:t>
            </a:r>
            <a:r>
              <a:rPr sz="2800" b="1" spc="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fat!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375" y="944689"/>
            <a:ext cx="3458210" cy="19062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35"/>
              </a:spcBef>
            </a:pPr>
            <a:r>
              <a:rPr sz="2000" b="1" spc="-15" dirty="0">
                <a:latin typeface="Arial"/>
                <a:cs typeface="Arial"/>
              </a:rPr>
              <a:t>Full </a:t>
            </a:r>
            <a:r>
              <a:rPr sz="2000" b="1" spc="-5" dirty="0">
                <a:latin typeface="Arial"/>
                <a:cs typeface="Arial"/>
              </a:rPr>
              <a:t>Fat </a:t>
            </a:r>
            <a:r>
              <a:rPr sz="2000" b="1" spc="-10" dirty="0">
                <a:latin typeface="Arial"/>
                <a:cs typeface="Arial"/>
              </a:rPr>
              <a:t>Sour </a:t>
            </a:r>
            <a:r>
              <a:rPr sz="2000" b="1" spc="5" dirty="0">
                <a:latin typeface="Arial"/>
                <a:cs typeface="Arial"/>
              </a:rPr>
              <a:t>Cream </a:t>
            </a:r>
            <a:r>
              <a:rPr sz="2000" b="1" dirty="0">
                <a:latin typeface="Arial"/>
                <a:cs typeface="Arial"/>
              </a:rPr>
              <a:t>- 8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oz.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480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40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28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8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0479" y="984567"/>
            <a:ext cx="3607435" cy="18262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819"/>
              </a:spcBef>
            </a:pPr>
            <a:r>
              <a:rPr sz="2000" b="1" spc="-15" dirty="0">
                <a:latin typeface="Arial"/>
                <a:cs typeface="Arial"/>
              </a:rPr>
              <a:t>Non-Fat </a:t>
            </a:r>
            <a:r>
              <a:rPr sz="2000" b="1" spc="-5" dirty="0">
                <a:latin typeface="Arial"/>
                <a:cs typeface="Arial"/>
              </a:rPr>
              <a:t>Greek Yogurt </a:t>
            </a:r>
            <a:r>
              <a:rPr sz="2000" b="1" dirty="0">
                <a:latin typeface="Arial"/>
                <a:cs typeface="Arial"/>
              </a:rPr>
              <a:t>- 8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oz.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120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4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0</a:t>
            </a:r>
            <a:r>
              <a:rPr sz="20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0</a:t>
            </a:r>
            <a:r>
              <a:rPr sz="200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22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440" y="3119120"/>
            <a:ext cx="2910840" cy="217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2037" y="3119120"/>
            <a:ext cx="1915092" cy="213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1481645"/>
            <a:ext cx="2789555" cy="1369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440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36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Saturated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20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7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174875" algn="l"/>
                <a:tab pos="8251825" algn="l"/>
              </a:tabLst>
            </a:pPr>
            <a:r>
              <a:rPr dirty="0"/>
              <a:t> 	</a:t>
            </a:r>
            <a:r>
              <a:rPr spc="-10" dirty="0"/>
              <a:t>Ingredient</a:t>
            </a:r>
            <a:r>
              <a:rPr spc="-55" dirty="0"/>
              <a:t> </a:t>
            </a:r>
            <a:r>
              <a:rPr dirty="0"/>
              <a:t>Swap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1920" y="1442021"/>
            <a:ext cx="2795270" cy="13690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360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20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Saturated Fat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12</a:t>
            </a:r>
            <a:r>
              <a:rPr sz="20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Protein = 8</a:t>
            </a:r>
            <a:r>
              <a:rPr sz="2000" b="1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160" y="5639434"/>
            <a:ext cx="5848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</a:t>
            </a:r>
            <a:r>
              <a:rPr sz="2800" b="1" spc="-20" dirty="0">
                <a:latin typeface="Arial"/>
                <a:cs typeface="Arial"/>
              </a:rPr>
              <a:t>80 </a:t>
            </a:r>
            <a:r>
              <a:rPr sz="2800" b="1" spc="-30" dirty="0">
                <a:latin typeface="Arial"/>
                <a:cs typeface="Arial"/>
              </a:rPr>
              <a:t>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20" dirty="0">
                <a:latin typeface="Arial"/>
                <a:cs typeface="Arial"/>
              </a:rPr>
              <a:t>16 </a:t>
            </a:r>
            <a:r>
              <a:rPr sz="2800" b="1" spc="-10" dirty="0">
                <a:latin typeface="Arial"/>
                <a:cs typeface="Arial"/>
              </a:rPr>
              <a:t>grams</a:t>
            </a:r>
            <a:r>
              <a:rPr sz="2800" b="1" spc="7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fat!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857" y="1076007"/>
            <a:ext cx="8846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1945" algn="l"/>
              </a:tabLst>
            </a:pPr>
            <a:r>
              <a:rPr sz="2000" b="1" spc="-5" dirty="0">
                <a:latin typeface="Arial"/>
                <a:cs typeface="Arial"/>
              </a:rPr>
              <a:t>Shredded cheese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cup	Reduced-Fat </a:t>
            </a:r>
            <a:r>
              <a:rPr sz="2000" b="1" spc="-5" dirty="0">
                <a:latin typeface="Arial"/>
                <a:cs typeface="Arial"/>
              </a:rPr>
              <a:t>Shredded Cheese </a:t>
            </a:r>
            <a:r>
              <a:rPr sz="2000" b="1" dirty="0">
                <a:latin typeface="Arial"/>
                <a:cs typeface="Arial"/>
              </a:rPr>
              <a:t>– 1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1040" y="3230879"/>
            <a:ext cx="2230119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400" y="3220720"/>
            <a:ext cx="2697479" cy="2270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174875" algn="l"/>
                <a:tab pos="8251825" algn="l"/>
              </a:tabLst>
            </a:pPr>
            <a:r>
              <a:rPr dirty="0"/>
              <a:t> 	</a:t>
            </a:r>
            <a:r>
              <a:rPr spc="-10" dirty="0"/>
              <a:t>Ingredient</a:t>
            </a:r>
            <a:r>
              <a:rPr spc="-55" dirty="0"/>
              <a:t> </a:t>
            </a:r>
            <a:r>
              <a:rPr dirty="0"/>
              <a:t>Swap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2178" y="5639434"/>
            <a:ext cx="655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Save 185 </a:t>
            </a:r>
            <a:r>
              <a:rPr sz="2800" b="1" spc="-35" dirty="0">
                <a:latin typeface="Arial"/>
                <a:cs typeface="Arial"/>
              </a:rPr>
              <a:t>calories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20" dirty="0">
                <a:latin typeface="Arial"/>
                <a:cs typeface="Arial"/>
              </a:rPr>
              <a:t>41 </a:t>
            </a:r>
            <a:r>
              <a:rPr sz="2800" b="1" spc="-10" dirty="0">
                <a:latin typeface="Arial"/>
                <a:cs typeface="Arial"/>
              </a:rPr>
              <a:t>grams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carbs!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57" y="944689"/>
            <a:ext cx="3375025" cy="19062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35"/>
              </a:spcBef>
            </a:pPr>
            <a:r>
              <a:rPr sz="2000" b="1" spc="-20" dirty="0">
                <a:latin typeface="Arial"/>
                <a:cs typeface="Arial"/>
              </a:rPr>
              <a:t>White </a:t>
            </a:r>
            <a:r>
              <a:rPr sz="2000" b="1" dirty="0">
                <a:latin typeface="Arial"/>
                <a:cs typeface="Arial"/>
              </a:rPr>
              <a:t>Rice – 1 </a:t>
            </a:r>
            <a:r>
              <a:rPr sz="2000" b="1" spc="-5" dirty="0">
                <a:latin typeface="Arial"/>
                <a:cs typeface="Arial"/>
              </a:rPr>
              <a:t>cup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cooked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Calories =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205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Carb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45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Fiber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0.5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 4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920" y="1044765"/>
            <a:ext cx="3392804" cy="17659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585"/>
              </a:spcBef>
            </a:pPr>
            <a:r>
              <a:rPr sz="2000" b="1" dirty="0">
                <a:latin typeface="Arial"/>
                <a:cs typeface="Arial"/>
              </a:rPr>
              <a:t>Riced </a:t>
            </a:r>
            <a:r>
              <a:rPr sz="2000" b="1" spc="-10" dirty="0">
                <a:latin typeface="Arial"/>
                <a:cs typeface="Arial"/>
              </a:rPr>
              <a:t>Cauliflower </a:t>
            </a:r>
            <a:r>
              <a:rPr sz="2000" b="1" dirty="0">
                <a:latin typeface="Arial"/>
                <a:cs typeface="Arial"/>
              </a:rPr>
              <a:t>– 1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cup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Calories =</a:t>
            </a:r>
            <a:r>
              <a:rPr sz="200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Total 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Carb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4</a:t>
            </a:r>
            <a:r>
              <a:rPr sz="2000" b="1" spc="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Fiber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= 2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Protein = 2</a:t>
            </a:r>
            <a:r>
              <a:rPr sz="200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6079" y="3332479"/>
            <a:ext cx="2951479" cy="200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319" y="3373120"/>
            <a:ext cx="2941320" cy="189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140" y="396557"/>
            <a:ext cx="83464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5005" algn="l"/>
                <a:tab pos="8333105" algn="l"/>
              </a:tabLst>
            </a:pPr>
            <a:r>
              <a:rPr u="heavy" dirty="0">
                <a:uFill>
                  <a:solidFill>
                    <a:srgbClr val="007BC2"/>
                  </a:solidFill>
                </a:uFill>
              </a:rPr>
              <a:t> 	Simplify</a:t>
            </a:r>
            <a:r>
              <a:rPr u="heavy" spc="-125" dirty="0">
                <a:uFill>
                  <a:solidFill>
                    <a:srgbClr val="007BC2"/>
                  </a:solidFill>
                </a:uFill>
              </a:rPr>
              <a:t> </a:t>
            </a:r>
            <a:r>
              <a:rPr u="heavy" spc="5" dirty="0">
                <a:uFill>
                  <a:solidFill>
                    <a:srgbClr val="007BC2"/>
                  </a:solidFill>
                </a:uFill>
              </a:rPr>
              <a:t>Breakfast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857" y="1015047"/>
            <a:ext cx="7735570" cy="487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Meal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1: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dirty="0">
                <a:latin typeface="Arial"/>
                <a:cs typeface="Arial"/>
              </a:rPr>
              <a:t>2 </a:t>
            </a:r>
            <a:r>
              <a:rPr sz="2000" spc="5" dirty="0">
                <a:latin typeface="Arial"/>
                <a:cs typeface="Arial"/>
              </a:rPr>
              <a:t>baked </a:t>
            </a:r>
            <a:r>
              <a:rPr sz="2000" dirty="0">
                <a:latin typeface="Arial"/>
                <a:cs typeface="Arial"/>
              </a:rPr>
              <a:t>eggs </a:t>
            </a:r>
            <a:r>
              <a:rPr sz="2000" spc="25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peppers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spinach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English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muffin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with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avocado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buChar char="•"/>
              <a:tabLst>
                <a:tab pos="815975" algn="l"/>
                <a:tab pos="816610" algn="l"/>
              </a:tabLst>
            </a:pPr>
            <a:r>
              <a:rPr sz="2000" dirty="0">
                <a:latin typeface="Arial"/>
                <a:cs typeface="Arial"/>
              </a:rPr>
              <a:t>1 </a:t>
            </a:r>
            <a:r>
              <a:rPr sz="2000" spc="30" dirty="0">
                <a:latin typeface="Arial"/>
                <a:cs typeface="Arial"/>
              </a:rPr>
              <a:t>small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bowl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melon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berries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b="1" spc="5" dirty="0">
                <a:latin typeface="Arial"/>
                <a:cs typeface="Arial"/>
              </a:rPr>
              <a:t>Meal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2: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spc="-10" dirty="0">
                <a:latin typeface="Arial"/>
                <a:cs typeface="Arial"/>
              </a:rPr>
              <a:t>2-3 </a:t>
            </a:r>
            <a:r>
              <a:rPr sz="2000" dirty="0">
                <a:latin typeface="Arial"/>
                <a:cs typeface="Arial"/>
              </a:rPr>
              <a:t>protein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pancakes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spc="20" dirty="0">
                <a:latin typeface="Arial"/>
                <a:cs typeface="Arial"/>
              </a:rPr>
              <a:t>Sliced </a:t>
            </a:r>
            <a:r>
              <a:rPr sz="2000" spc="5" dirty="0">
                <a:latin typeface="Arial"/>
                <a:cs typeface="Arial"/>
              </a:rPr>
              <a:t>banana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berries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buChar char="•"/>
              <a:tabLst>
                <a:tab pos="815975" algn="l"/>
                <a:tab pos="816610" algn="l"/>
              </a:tabLst>
            </a:pPr>
            <a:r>
              <a:rPr sz="2000" spc="5" dirty="0">
                <a:latin typeface="Arial"/>
                <a:cs typeface="Arial"/>
              </a:rPr>
              <a:t>Glass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20" dirty="0">
                <a:latin typeface="Arial"/>
                <a:cs typeface="Arial"/>
              </a:rPr>
              <a:t>almond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milk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Meal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3: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dirty="0">
                <a:latin typeface="Arial"/>
                <a:cs typeface="Arial"/>
              </a:rPr>
              <a:t>Sprouted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grain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English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muffin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sunbutter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almond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butter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spc="30" dirty="0">
                <a:latin typeface="Arial"/>
                <a:cs typeface="Arial"/>
              </a:rPr>
              <a:t>Small </a:t>
            </a:r>
            <a:r>
              <a:rPr sz="2000" spc="10" dirty="0">
                <a:latin typeface="Arial"/>
                <a:cs typeface="Arial"/>
              </a:rPr>
              <a:t>container </a:t>
            </a:r>
            <a:r>
              <a:rPr sz="2000" spc="-15" dirty="0">
                <a:latin typeface="Arial"/>
                <a:cs typeface="Arial"/>
              </a:rPr>
              <a:t>Greek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yogurt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latin typeface="Arial"/>
                <a:cs typeface="Arial"/>
              </a:rPr>
              <a:t>Creamiscle</a:t>
            </a:r>
            <a:r>
              <a:rPr sz="2000" b="1" spc="-5" dirty="0">
                <a:latin typeface="Times New Roman"/>
                <a:cs typeface="Times New Roman"/>
              </a:rPr>
              <a:t>®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Arial"/>
                <a:cs typeface="Arial"/>
              </a:rPr>
              <a:t>Smoothie: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buChar char="•"/>
              <a:tabLst>
                <a:tab pos="815975" algn="l"/>
                <a:tab pos="816610" algn="l"/>
              </a:tabLst>
            </a:pPr>
            <a:r>
              <a:rPr sz="2000" spc="-10" dirty="0">
                <a:latin typeface="Arial"/>
                <a:cs typeface="Arial"/>
              </a:rPr>
              <a:t>Orange, </a:t>
            </a:r>
            <a:r>
              <a:rPr sz="2000" dirty="0">
                <a:latin typeface="Arial"/>
                <a:cs typeface="Arial"/>
              </a:rPr>
              <a:t>3/4 </a:t>
            </a:r>
            <a:r>
              <a:rPr sz="2000" spc="10" dirty="0">
                <a:latin typeface="Arial"/>
                <a:cs typeface="Arial"/>
              </a:rPr>
              <a:t>cup </a:t>
            </a:r>
            <a:r>
              <a:rPr sz="2000" spc="-15" dirty="0">
                <a:latin typeface="Arial"/>
                <a:cs typeface="Arial"/>
              </a:rPr>
              <a:t>Greek </a:t>
            </a:r>
            <a:r>
              <a:rPr sz="2000" spc="-10" dirty="0">
                <a:latin typeface="Arial"/>
                <a:cs typeface="Arial"/>
              </a:rPr>
              <a:t>yogurt, </a:t>
            </a:r>
            <a:r>
              <a:rPr sz="2000" dirty="0">
                <a:latin typeface="Arial"/>
                <a:cs typeface="Arial"/>
              </a:rPr>
              <a:t>1/2 </a:t>
            </a:r>
            <a:r>
              <a:rPr sz="2000" spc="10" dirty="0">
                <a:latin typeface="Arial"/>
                <a:cs typeface="Arial"/>
              </a:rPr>
              <a:t>cup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OJ</a:t>
            </a:r>
            <a:endParaRPr sz="2000">
              <a:latin typeface="Arial"/>
              <a:cs typeface="Arial"/>
            </a:endParaRPr>
          </a:p>
          <a:p>
            <a:pPr marL="815975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815975" algn="l"/>
                <a:tab pos="816610" algn="l"/>
              </a:tabLst>
            </a:pPr>
            <a:r>
              <a:rPr sz="2000" dirty="0">
                <a:latin typeface="Arial"/>
                <a:cs typeface="Arial"/>
              </a:rPr>
              <a:t>1/2 </a:t>
            </a:r>
            <a:r>
              <a:rPr sz="2000" spc="5" dirty="0">
                <a:latin typeface="Arial"/>
                <a:cs typeface="Arial"/>
              </a:rPr>
              <a:t>banana </a:t>
            </a:r>
            <a:r>
              <a:rPr sz="2000" spc="15" dirty="0">
                <a:latin typeface="Arial"/>
                <a:cs typeface="Arial"/>
              </a:rPr>
              <a:t>(sliced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frozen),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10" dirty="0">
                <a:latin typeface="Arial"/>
                <a:cs typeface="Arial"/>
              </a:rPr>
              <a:t>tsp. </a:t>
            </a:r>
            <a:r>
              <a:rPr sz="2000" spc="-5" dirty="0">
                <a:latin typeface="Arial"/>
                <a:cs typeface="Arial"/>
              </a:rPr>
              <a:t>vanilla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extract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76532" y="1149524"/>
            <a:ext cx="2090779" cy="1491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3919" y="4826000"/>
            <a:ext cx="1407159" cy="13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5440" y="2428239"/>
            <a:ext cx="2138680" cy="1468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6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1848485" algn="l"/>
                <a:tab pos="8251825" algn="l"/>
              </a:tabLst>
            </a:pPr>
            <a:r>
              <a:rPr dirty="0"/>
              <a:t> 	Breakfast</a:t>
            </a:r>
            <a:r>
              <a:rPr spc="-95" dirty="0"/>
              <a:t> </a:t>
            </a:r>
            <a:r>
              <a:rPr spc="-10" dirty="0"/>
              <a:t>Burritos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834" y="1065741"/>
            <a:ext cx="4286250" cy="50730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b="1" spc="-15" dirty="0">
                <a:latin typeface="Arial"/>
                <a:cs typeface="Arial"/>
              </a:rPr>
              <a:t>Eggs or </a:t>
            </a:r>
            <a:r>
              <a:rPr sz="2400" b="1" spc="-10" dirty="0">
                <a:latin typeface="Arial"/>
                <a:cs typeface="Arial"/>
              </a:rPr>
              <a:t>Egg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Whites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b="1" spc="5" dirty="0">
                <a:latin typeface="Arial"/>
                <a:cs typeface="Arial"/>
              </a:rPr>
              <a:t>Breakfast </a:t>
            </a:r>
            <a:r>
              <a:rPr sz="2400" b="1" spc="-5" dirty="0">
                <a:latin typeface="Arial"/>
                <a:cs typeface="Arial"/>
              </a:rPr>
              <a:t>meat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(optional)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spc="15" dirty="0">
                <a:latin typeface="Arial"/>
                <a:cs typeface="Arial"/>
              </a:rPr>
              <a:t>Chicken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links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Canadian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bacon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latin typeface="Arial"/>
                <a:cs typeface="Arial"/>
              </a:rPr>
              <a:t>Mixed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vegetables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spc="-5" dirty="0">
                <a:latin typeface="Arial"/>
                <a:cs typeface="Arial"/>
              </a:rPr>
              <a:t>Peppers</a:t>
            </a:r>
            <a:endParaRPr sz="20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spc="10" dirty="0">
                <a:latin typeface="Arial"/>
                <a:cs typeface="Arial"/>
              </a:rPr>
              <a:t>Broccoli</a:t>
            </a:r>
            <a:endParaRPr sz="20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spc="-5" dirty="0">
                <a:latin typeface="Arial"/>
                <a:cs typeface="Arial"/>
              </a:rPr>
              <a:t>Onion</a:t>
            </a:r>
            <a:endParaRPr sz="20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spc="10" dirty="0">
                <a:latin typeface="Arial"/>
                <a:cs typeface="Arial"/>
              </a:rPr>
              <a:t>Spinach</a:t>
            </a:r>
            <a:endParaRPr sz="20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561975" algn="l"/>
              </a:tabLst>
            </a:pPr>
            <a:r>
              <a:rPr sz="2000" dirty="0">
                <a:latin typeface="Arial"/>
                <a:cs typeface="Arial"/>
              </a:rPr>
              <a:t>Potatoes</a:t>
            </a:r>
            <a:endParaRPr sz="2000">
              <a:latin typeface="Arial"/>
              <a:cs typeface="Arial"/>
            </a:endParaRPr>
          </a:p>
          <a:p>
            <a:pPr marL="12700" marR="1373505">
              <a:lnSpc>
                <a:spcPct val="119600"/>
              </a:lnSpc>
            </a:pPr>
            <a:r>
              <a:rPr sz="2400" b="1" dirty="0">
                <a:latin typeface="Arial"/>
                <a:cs typeface="Arial"/>
              </a:rPr>
              <a:t>Reduced-fat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cheese  </a:t>
            </a:r>
            <a:r>
              <a:rPr sz="2400" b="1" spc="-20" dirty="0">
                <a:latin typeface="Arial"/>
                <a:cs typeface="Arial"/>
              </a:rPr>
              <a:t>Low </a:t>
            </a:r>
            <a:r>
              <a:rPr sz="2400" b="1" spc="15" dirty="0">
                <a:latin typeface="Arial"/>
                <a:cs typeface="Arial"/>
              </a:rPr>
              <a:t>carb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wrap</a:t>
            </a:r>
            <a:endParaRPr sz="2400">
              <a:latin typeface="Arial"/>
              <a:cs typeface="Arial"/>
            </a:endParaRPr>
          </a:p>
          <a:p>
            <a:pPr marL="633095" indent="-28511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632460" algn="l"/>
                <a:tab pos="633095" algn="l"/>
              </a:tabLst>
            </a:pPr>
            <a:r>
              <a:rPr sz="2000" dirty="0">
                <a:latin typeface="Arial"/>
                <a:cs typeface="Arial"/>
              </a:rPr>
              <a:t>Flatout, </a:t>
            </a:r>
            <a:r>
              <a:rPr sz="2000" spc="15" dirty="0">
                <a:latin typeface="Arial"/>
                <a:cs typeface="Arial"/>
              </a:rPr>
              <a:t>Mission,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Tumaro’s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44"/>
              </a:spcBef>
            </a:pPr>
            <a:r>
              <a:rPr sz="1100" b="1" spc="25" dirty="0">
                <a:latin typeface="Arial"/>
                <a:cs typeface="Arial"/>
              </a:rPr>
              <a:t>Adapted </a:t>
            </a:r>
            <a:r>
              <a:rPr sz="1100" b="1" spc="5" dirty="0">
                <a:latin typeface="Arial"/>
                <a:cs typeface="Arial"/>
              </a:rPr>
              <a:t>From:</a:t>
            </a:r>
            <a:r>
              <a:rPr sz="1100" b="1" spc="-18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Allrecipes.com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3920" y="1838960"/>
            <a:ext cx="4312920" cy="331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8860" y="160655"/>
            <a:ext cx="29908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/>
              <a:t>Lunch</a:t>
            </a:r>
            <a:r>
              <a:rPr u="none" spc="-25" dirty="0"/>
              <a:t> </a:t>
            </a:r>
            <a:r>
              <a:rPr u="none" spc="-5" dirty="0"/>
              <a:t>Ideas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950531"/>
            <a:ext cx="6290945" cy="521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latin typeface="Arial"/>
                <a:cs typeface="Arial"/>
              </a:rPr>
              <a:t>Sample</a:t>
            </a:r>
            <a:r>
              <a:rPr sz="1650" b="1" spc="114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1: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Bowl </a:t>
            </a:r>
            <a:r>
              <a:rPr sz="1650" spc="20" dirty="0">
                <a:latin typeface="Arial"/>
                <a:cs typeface="Arial"/>
              </a:rPr>
              <a:t>of </a:t>
            </a:r>
            <a:r>
              <a:rPr sz="1650" spc="-20" dirty="0">
                <a:latin typeface="Arial"/>
                <a:cs typeface="Arial"/>
              </a:rPr>
              <a:t>homemade </a:t>
            </a:r>
            <a:r>
              <a:rPr sz="1650" dirty="0">
                <a:latin typeface="Arial"/>
                <a:cs typeface="Arial"/>
              </a:rPr>
              <a:t>chili </a:t>
            </a:r>
            <a:r>
              <a:rPr sz="1650" spc="20" dirty="0">
                <a:latin typeface="Arial"/>
                <a:cs typeface="Arial"/>
              </a:rPr>
              <a:t>or</a:t>
            </a:r>
            <a:r>
              <a:rPr sz="1650" spc="105" dirty="0">
                <a:latin typeface="Arial"/>
                <a:cs typeface="Arial"/>
              </a:rPr>
              <a:t> </a:t>
            </a:r>
            <a:r>
              <a:rPr sz="1650" spc="15" dirty="0">
                <a:latin typeface="Arial"/>
                <a:cs typeface="Arial"/>
              </a:rPr>
              <a:t>soup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Thin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crackers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30" dirty="0">
                <a:latin typeface="Arial"/>
                <a:cs typeface="Arial"/>
              </a:rPr>
              <a:t>Piece </a:t>
            </a:r>
            <a:r>
              <a:rPr sz="1650" spc="20" dirty="0">
                <a:latin typeface="Arial"/>
                <a:cs typeface="Arial"/>
              </a:rPr>
              <a:t>of </a:t>
            </a:r>
            <a:r>
              <a:rPr sz="1650" spc="5" dirty="0">
                <a:latin typeface="Arial"/>
                <a:cs typeface="Arial"/>
              </a:rPr>
              <a:t>fruit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10" dirty="0">
                <a:latin typeface="Arial"/>
                <a:cs typeface="Arial"/>
              </a:rPr>
              <a:t>veggies </a:t>
            </a:r>
            <a:r>
              <a:rPr sz="1650" spc="15" dirty="0">
                <a:latin typeface="Arial"/>
                <a:cs typeface="Arial"/>
              </a:rPr>
              <a:t>with </a:t>
            </a:r>
            <a:r>
              <a:rPr sz="1650" dirty="0">
                <a:latin typeface="Arial"/>
                <a:cs typeface="Arial"/>
              </a:rPr>
              <a:t>yogurt</a:t>
            </a:r>
            <a:r>
              <a:rPr sz="1650" spc="13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dip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Milk </a:t>
            </a:r>
            <a:r>
              <a:rPr sz="1650" spc="20" dirty="0">
                <a:latin typeface="Arial"/>
                <a:cs typeface="Arial"/>
              </a:rPr>
              <a:t>or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15" dirty="0">
                <a:latin typeface="Arial"/>
                <a:cs typeface="Arial"/>
              </a:rPr>
              <a:t>Sample</a:t>
            </a:r>
            <a:r>
              <a:rPr sz="1650" b="1" spc="114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2: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dirty="0">
                <a:latin typeface="Arial"/>
                <a:cs typeface="Arial"/>
              </a:rPr>
              <a:t>Peanut butter </a:t>
            </a:r>
            <a:r>
              <a:rPr sz="1650" spc="10" dirty="0">
                <a:latin typeface="Arial"/>
                <a:cs typeface="Arial"/>
              </a:rPr>
              <a:t>sandwich </a:t>
            </a:r>
            <a:r>
              <a:rPr sz="1650" spc="25" dirty="0">
                <a:latin typeface="Arial"/>
                <a:cs typeface="Arial"/>
              </a:rPr>
              <a:t>on </a:t>
            </a:r>
            <a:r>
              <a:rPr sz="1650" spc="10" dirty="0">
                <a:latin typeface="Arial"/>
                <a:cs typeface="Arial"/>
              </a:rPr>
              <a:t>bread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dirty="0">
                <a:latin typeface="Arial"/>
                <a:cs typeface="Arial"/>
              </a:rPr>
              <a:t>low </a:t>
            </a:r>
            <a:r>
              <a:rPr sz="1650" spc="25" dirty="0">
                <a:latin typeface="Arial"/>
                <a:cs typeface="Arial"/>
              </a:rPr>
              <a:t>carb </a:t>
            </a:r>
            <a:r>
              <a:rPr sz="1650" spc="15" dirty="0">
                <a:latin typeface="Arial"/>
                <a:cs typeface="Arial"/>
              </a:rPr>
              <a:t>wrap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Raw </a:t>
            </a:r>
            <a:r>
              <a:rPr sz="1650" spc="10" dirty="0">
                <a:latin typeface="Arial"/>
                <a:cs typeface="Arial"/>
              </a:rPr>
              <a:t>veggies </a:t>
            </a:r>
            <a:r>
              <a:rPr sz="1650" spc="15" dirty="0">
                <a:latin typeface="Arial"/>
                <a:cs typeface="Arial"/>
              </a:rPr>
              <a:t>with </a:t>
            </a:r>
            <a:r>
              <a:rPr sz="1650" spc="-55" dirty="0">
                <a:latin typeface="Arial"/>
                <a:cs typeface="Arial"/>
              </a:rPr>
              <a:t>hummus </a:t>
            </a:r>
            <a:r>
              <a:rPr sz="1650" spc="20" dirty="0">
                <a:latin typeface="Arial"/>
                <a:cs typeface="Arial"/>
              </a:rPr>
              <a:t>or</a:t>
            </a:r>
            <a:r>
              <a:rPr sz="1650" spc="2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guacamole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Greek </a:t>
            </a:r>
            <a:r>
              <a:rPr sz="1650" dirty="0">
                <a:latin typeface="Arial"/>
                <a:cs typeface="Arial"/>
              </a:rPr>
              <a:t>yogurt</a:t>
            </a:r>
            <a:r>
              <a:rPr sz="1650" spc="145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cup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15" dirty="0">
                <a:latin typeface="Arial"/>
                <a:cs typeface="Arial"/>
              </a:rPr>
              <a:t>Sample</a:t>
            </a:r>
            <a:r>
              <a:rPr sz="1650" b="1" spc="114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3: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1-2 </a:t>
            </a:r>
            <a:r>
              <a:rPr sz="1650" spc="-5" dirty="0">
                <a:latin typeface="Arial"/>
                <a:cs typeface="Arial"/>
              </a:rPr>
              <a:t>cups </a:t>
            </a:r>
            <a:r>
              <a:rPr sz="1650" spc="20" dirty="0">
                <a:latin typeface="Arial"/>
                <a:cs typeface="Arial"/>
              </a:rPr>
              <a:t>leftover</a:t>
            </a:r>
            <a:r>
              <a:rPr sz="1650" spc="95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casserole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Veggies </a:t>
            </a:r>
            <a:r>
              <a:rPr sz="1650" spc="15" dirty="0">
                <a:latin typeface="Arial"/>
                <a:cs typeface="Arial"/>
              </a:rPr>
              <a:t>with </a:t>
            </a:r>
            <a:r>
              <a:rPr sz="1650" dirty="0">
                <a:latin typeface="Arial"/>
                <a:cs typeface="Arial"/>
              </a:rPr>
              <a:t>yogurt</a:t>
            </a:r>
            <a:r>
              <a:rPr sz="1650" spc="-8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dip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15" dirty="0">
                <a:latin typeface="Arial"/>
                <a:cs typeface="Arial"/>
              </a:rPr>
              <a:t>Sample</a:t>
            </a:r>
            <a:r>
              <a:rPr sz="1650" b="1" spc="114" dirty="0">
                <a:latin typeface="Arial"/>
                <a:cs typeface="Arial"/>
              </a:rPr>
              <a:t> </a:t>
            </a:r>
            <a:r>
              <a:rPr sz="1650" b="1" spc="15" dirty="0"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Pita </a:t>
            </a:r>
            <a:r>
              <a:rPr sz="1650" spc="15" dirty="0">
                <a:latin typeface="Arial"/>
                <a:cs typeface="Arial"/>
              </a:rPr>
              <a:t>stuffed with </a:t>
            </a:r>
            <a:r>
              <a:rPr sz="1650" spc="5" dirty="0">
                <a:latin typeface="Arial"/>
                <a:cs typeface="Arial"/>
              </a:rPr>
              <a:t>chicken, </a:t>
            </a:r>
            <a:r>
              <a:rPr sz="1650" spc="10" dirty="0">
                <a:latin typeface="Arial"/>
                <a:cs typeface="Arial"/>
              </a:rPr>
              <a:t>lettuce, </a:t>
            </a:r>
            <a:r>
              <a:rPr sz="1650" spc="25" dirty="0">
                <a:latin typeface="Arial"/>
                <a:cs typeface="Arial"/>
              </a:rPr>
              <a:t>cheese </a:t>
            </a:r>
            <a:r>
              <a:rPr sz="1650" dirty="0">
                <a:latin typeface="Arial"/>
                <a:cs typeface="Arial"/>
              </a:rPr>
              <a:t>and </a:t>
            </a:r>
            <a:r>
              <a:rPr sz="1650" spc="10" dirty="0">
                <a:latin typeface="Arial"/>
                <a:cs typeface="Arial"/>
              </a:rPr>
              <a:t>dried</a:t>
            </a:r>
            <a:r>
              <a:rPr sz="1650" spc="345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cranberries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10-15 </a:t>
            </a:r>
            <a:r>
              <a:rPr sz="1650" spc="-10" dirty="0">
                <a:latin typeface="Arial"/>
                <a:cs typeface="Arial"/>
              </a:rPr>
              <a:t>pretzels </a:t>
            </a:r>
            <a:r>
              <a:rPr sz="1650" spc="15" dirty="0">
                <a:latin typeface="Arial"/>
                <a:cs typeface="Arial"/>
              </a:rPr>
              <a:t>crisps with</a:t>
            </a:r>
            <a:r>
              <a:rPr sz="1650" spc="-175" dirty="0">
                <a:latin typeface="Arial"/>
                <a:cs typeface="Arial"/>
              </a:rPr>
              <a:t> </a:t>
            </a:r>
            <a:r>
              <a:rPr sz="1650" spc="-40" dirty="0">
                <a:latin typeface="Arial"/>
                <a:cs typeface="Arial"/>
              </a:rPr>
              <a:t>hummus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2079" y="2641600"/>
            <a:ext cx="2880360" cy="192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0959" y="914400"/>
            <a:ext cx="2727960" cy="192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3359" y="4470400"/>
            <a:ext cx="2575559" cy="2037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8395" y="204088"/>
            <a:ext cx="4342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/>
              <a:t>More </a:t>
            </a:r>
            <a:r>
              <a:rPr u="none" spc="-5" dirty="0"/>
              <a:t>Lunch</a:t>
            </a:r>
            <a:r>
              <a:rPr u="none" spc="-15" dirty="0"/>
              <a:t> </a:t>
            </a:r>
            <a:r>
              <a:rPr u="none" spc="-5" dirty="0"/>
              <a:t>Ideas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152" y="924619"/>
            <a:ext cx="6113145" cy="52501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250" b="1" dirty="0">
                <a:latin typeface="Arial"/>
                <a:cs typeface="Arial"/>
              </a:rPr>
              <a:t>Sample</a:t>
            </a:r>
            <a:r>
              <a:rPr sz="2250" b="1" spc="-200" dirty="0">
                <a:latin typeface="Arial"/>
                <a:cs typeface="Arial"/>
              </a:rPr>
              <a:t> </a:t>
            </a:r>
            <a:r>
              <a:rPr sz="2250" b="1" spc="10" dirty="0">
                <a:latin typeface="Arial"/>
                <a:cs typeface="Arial"/>
              </a:rPr>
              <a:t>1:</a:t>
            </a:r>
            <a:endParaRPr sz="225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1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5" dirty="0">
                <a:latin typeface="Arial"/>
                <a:cs typeface="Arial"/>
              </a:rPr>
              <a:t>Chicken </a:t>
            </a:r>
            <a:r>
              <a:rPr sz="1900" spc="15" dirty="0">
                <a:latin typeface="Arial"/>
                <a:cs typeface="Arial"/>
              </a:rPr>
              <a:t>and </a:t>
            </a:r>
            <a:r>
              <a:rPr sz="1900" spc="10" dirty="0">
                <a:latin typeface="Arial"/>
                <a:cs typeface="Arial"/>
              </a:rPr>
              <a:t>vegetable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stir-fry</a:t>
            </a:r>
            <a:endParaRPr sz="19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0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10" dirty="0">
                <a:latin typeface="Arial"/>
                <a:cs typeface="Arial"/>
              </a:rPr>
              <a:t>1 </a:t>
            </a:r>
            <a:r>
              <a:rPr sz="1900" spc="25" dirty="0">
                <a:latin typeface="Arial"/>
                <a:cs typeface="Arial"/>
              </a:rPr>
              <a:t>cup </a:t>
            </a:r>
            <a:r>
              <a:rPr sz="1900" spc="10" dirty="0">
                <a:latin typeface="Arial"/>
                <a:cs typeface="Arial"/>
              </a:rPr>
              <a:t>brown </a:t>
            </a:r>
            <a:r>
              <a:rPr sz="1900" spc="15" dirty="0">
                <a:latin typeface="Arial"/>
                <a:cs typeface="Arial"/>
              </a:rPr>
              <a:t>jasmine </a:t>
            </a:r>
            <a:r>
              <a:rPr sz="1900" spc="-10" dirty="0">
                <a:latin typeface="Arial"/>
                <a:cs typeface="Arial"/>
              </a:rPr>
              <a:t>or </a:t>
            </a:r>
            <a:r>
              <a:rPr sz="1900" spc="5" dirty="0">
                <a:latin typeface="Arial"/>
                <a:cs typeface="Arial"/>
              </a:rPr>
              <a:t>wild</a:t>
            </a:r>
            <a:r>
              <a:rPr sz="1900" spc="-2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rice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b="1" dirty="0">
                <a:latin typeface="Arial"/>
                <a:cs typeface="Arial"/>
              </a:rPr>
              <a:t>Sample </a:t>
            </a:r>
            <a:r>
              <a:rPr sz="2250" b="1" spc="10" dirty="0">
                <a:latin typeface="Arial"/>
                <a:cs typeface="Arial"/>
              </a:rPr>
              <a:t>2: </a:t>
            </a:r>
            <a:r>
              <a:rPr sz="1600" b="1" spc="-15" dirty="0">
                <a:latin typeface="Arial"/>
                <a:cs typeface="Arial"/>
              </a:rPr>
              <a:t>(Bean, </a:t>
            </a:r>
            <a:r>
              <a:rPr sz="1600" b="1" spc="-25" dirty="0">
                <a:latin typeface="Arial"/>
                <a:cs typeface="Arial"/>
              </a:rPr>
              <a:t>Veggie </a:t>
            </a:r>
            <a:r>
              <a:rPr sz="1600" b="1" dirty="0">
                <a:latin typeface="Arial"/>
                <a:cs typeface="Arial"/>
              </a:rPr>
              <a:t>&amp; </a:t>
            </a:r>
            <a:r>
              <a:rPr sz="1600" b="1" spc="-5" dirty="0">
                <a:latin typeface="Arial"/>
                <a:cs typeface="Arial"/>
              </a:rPr>
              <a:t>Grain</a:t>
            </a:r>
            <a:r>
              <a:rPr sz="1600" b="1" spc="-20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Bowl)</a:t>
            </a:r>
            <a:endParaRPr sz="16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1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10" dirty="0">
                <a:latin typeface="Arial"/>
                <a:cs typeface="Arial"/>
              </a:rPr>
              <a:t>1 </a:t>
            </a:r>
            <a:r>
              <a:rPr sz="1900" spc="25" dirty="0">
                <a:latin typeface="Arial"/>
                <a:cs typeface="Arial"/>
              </a:rPr>
              <a:t>cup </a:t>
            </a:r>
            <a:r>
              <a:rPr sz="1900" spc="-5" dirty="0">
                <a:latin typeface="Arial"/>
                <a:cs typeface="Arial"/>
              </a:rPr>
              <a:t>cooked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25" dirty="0">
                <a:latin typeface="Arial"/>
                <a:cs typeface="Arial"/>
              </a:rPr>
              <a:t>quinoa</a:t>
            </a:r>
            <a:endParaRPr sz="19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00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5" dirty="0">
                <a:latin typeface="Arial"/>
                <a:cs typeface="Arial"/>
              </a:rPr>
              <a:t>3/4 </a:t>
            </a:r>
            <a:r>
              <a:rPr sz="1900" spc="25" dirty="0">
                <a:latin typeface="Arial"/>
                <a:cs typeface="Arial"/>
              </a:rPr>
              <a:t>cup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beans</a:t>
            </a:r>
            <a:endParaRPr sz="19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0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5" dirty="0">
                <a:latin typeface="Arial"/>
                <a:cs typeface="Arial"/>
              </a:rPr>
              <a:t>1/2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avocado</a:t>
            </a:r>
            <a:endParaRPr sz="19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0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10" dirty="0">
                <a:latin typeface="Arial"/>
                <a:cs typeface="Arial"/>
              </a:rPr>
              <a:t>1 </a:t>
            </a:r>
            <a:r>
              <a:rPr sz="1900" spc="25" dirty="0">
                <a:latin typeface="Arial"/>
                <a:cs typeface="Arial"/>
              </a:rPr>
              <a:t>cup </a:t>
            </a:r>
            <a:r>
              <a:rPr sz="1900" dirty="0">
                <a:latin typeface="Arial"/>
                <a:cs typeface="Arial"/>
              </a:rPr>
              <a:t>roasted </a:t>
            </a:r>
            <a:r>
              <a:rPr sz="1900" spc="-10" dirty="0">
                <a:latin typeface="Arial"/>
                <a:cs typeface="Arial"/>
              </a:rPr>
              <a:t>or </a:t>
            </a:r>
            <a:r>
              <a:rPr sz="1900" spc="10" dirty="0">
                <a:latin typeface="Arial"/>
                <a:cs typeface="Arial"/>
              </a:rPr>
              <a:t>stir-fry</a:t>
            </a:r>
            <a:r>
              <a:rPr sz="1900" spc="-204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vegetables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b="1" dirty="0">
                <a:latin typeface="Arial"/>
                <a:cs typeface="Arial"/>
              </a:rPr>
              <a:t>Sample</a:t>
            </a:r>
            <a:r>
              <a:rPr sz="2250" b="1" spc="-204" dirty="0">
                <a:latin typeface="Arial"/>
                <a:cs typeface="Arial"/>
              </a:rPr>
              <a:t> </a:t>
            </a:r>
            <a:r>
              <a:rPr sz="2250" b="1" spc="10" dirty="0">
                <a:latin typeface="Arial"/>
                <a:cs typeface="Arial"/>
              </a:rPr>
              <a:t>3:</a:t>
            </a:r>
            <a:endParaRPr sz="225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15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10" dirty="0">
                <a:latin typeface="Arial"/>
                <a:cs typeface="Arial"/>
              </a:rPr>
              <a:t>Cobb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Salad</a:t>
            </a:r>
            <a:endParaRPr sz="1900">
              <a:latin typeface="Arial"/>
              <a:cs typeface="Arial"/>
            </a:endParaRPr>
          </a:p>
          <a:p>
            <a:pPr marL="897255" lvl="1" indent="-223520">
              <a:lnSpc>
                <a:spcPct val="100000"/>
              </a:lnSpc>
              <a:spcBef>
                <a:spcPts val="615"/>
              </a:spcBef>
              <a:buChar char="•"/>
              <a:tabLst>
                <a:tab pos="897255" algn="l"/>
                <a:tab pos="897890" algn="l"/>
              </a:tabLst>
            </a:pPr>
            <a:r>
              <a:rPr sz="1650" spc="30" dirty="0">
                <a:latin typeface="Arial"/>
                <a:cs typeface="Arial"/>
              </a:rPr>
              <a:t>Diced avocado, </a:t>
            </a:r>
            <a:r>
              <a:rPr sz="1650" spc="5" dirty="0">
                <a:latin typeface="Arial"/>
                <a:cs typeface="Arial"/>
              </a:rPr>
              <a:t>eggs, </a:t>
            </a:r>
            <a:r>
              <a:rPr sz="1650" spc="-10" dirty="0">
                <a:latin typeface="Arial"/>
                <a:cs typeface="Arial"/>
              </a:rPr>
              <a:t>deli </a:t>
            </a:r>
            <a:r>
              <a:rPr sz="1650" spc="10" dirty="0">
                <a:latin typeface="Arial"/>
                <a:cs typeface="Arial"/>
              </a:rPr>
              <a:t>turkey, </a:t>
            </a:r>
            <a:r>
              <a:rPr sz="1650" spc="15" dirty="0">
                <a:latin typeface="Arial"/>
                <a:cs typeface="Arial"/>
              </a:rPr>
              <a:t>tomatoes </a:t>
            </a:r>
            <a:r>
              <a:rPr sz="1650" spc="5" dirty="0">
                <a:latin typeface="Arial"/>
                <a:cs typeface="Arial"/>
              </a:rPr>
              <a:t>and</a:t>
            </a:r>
            <a:r>
              <a:rPr sz="1650" spc="395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seeds</a:t>
            </a:r>
            <a:endParaRPr sz="165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650"/>
              </a:spcBef>
              <a:buChar char="•"/>
              <a:tabLst>
                <a:tab pos="561340" algn="l"/>
                <a:tab pos="561975" algn="l"/>
              </a:tabLst>
            </a:pPr>
            <a:r>
              <a:rPr sz="1900" spc="-5" dirty="0">
                <a:latin typeface="Arial"/>
                <a:cs typeface="Arial"/>
              </a:rPr>
              <a:t>Piece </a:t>
            </a:r>
            <a:r>
              <a:rPr sz="1900" spc="-10" dirty="0">
                <a:latin typeface="Arial"/>
                <a:cs typeface="Arial"/>
              </a:rPr>
              <a:t>of </a:t>
            </a:r>
            <a:r>
              <a:rPr sz="1900" spc="10" dirty="0">
                <a:latin typeface="Arial"/>
                <a:cs typeface="Arial"/>
              </a:rPr>
              <a:t>fruit </a:t>
            </a:r>
            <a:r>
              <a:rPr sz="1900" spc="-10" dirty="0">
                <a:latin typeface="Arial"/>
                <a:cs typeface="Arial"/>
              </a:rPr>
              <a:t>or </a:t>
            </a:r>
            <a:r>
              <a:rPr sz="1900" spc="10" dirty="0">
                <a:latin typeface="Arial"/>
                <a:cs typeface="Arial"/>
              </a:rPr>
              <a:t>small </a:t>
            </a:r>
            <a:r>
              <a:rPr sz="1900" spc="5" dirty="0">
                <a:latin typeface="Arial"/>
                <a:cs typeface="Arial"/>
              </a:rPr>
              <a:t>bowl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melon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0720" y="2672079"/>
            <a:ext cx="2829560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000" y="1056639"/>
            <a:ext cx="2788920" cy="1915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9840" y="4450079"/>
            <a:ext cx="2799080" cy="1945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241" y="282574"/>
            <a:ext cx="52247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/>
              <a:t>Simple </a:t>
            </a:r>
            <a:r>
              <a:rPr u="none" dirty="0"/>
              <a:t>Shopping</a:t>
            </a:r>
            <a:r>
              <a:rPr u="none" spc="-85" dirty="0"/>
              <a:t> </a:t>
            </a:r>
            <a:r>
              <a:rPr u="none" spc="10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94219"/>
            <a:ext cx="4183379" cy="51739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50" b="1" spc="30" dirty="0">
                <a:latin typeface="Arial"/>
                <a:cs typeface="Arial"/>
              </a:rPr>
              <a:t>Lean</a:t>
            </a:r>
            <a:r>
              <a:rPr sz="1650" b="1" spc="2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Protein: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Chicken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spc="15" dirty="0">
                <a:latin typeface="Arial"/>
                <a:cs typeface="Arial"/>
              </a:rPr>
              <a:t>breast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30" dirty="0">
                <a:latin typeface="Arial"/>
                <a:cs typeface="Arial"/>
              </a:rPr>
              <a:t>Fish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-50" dirty="0">
                <a:latin typeface="Arial"/>
                <a:cs typeface="Arial"/>
              </a:rPr>
              <a:t>Tuna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packets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Eggs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Natural </a:t>
            </a:r>
            <a:r>
              <a:rPr sz="1650" spc="-10" dirty="0">
                <a:latin typeface="Arial"/>
                <a:cs typeface="Arial"/>
              </a:rPr>
              <a:t>peanut</a:t>
            </a:r>
            <a:r>
              <a:rPr sz="1650" spc="-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butter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Greek </a:t>
            </a:r>
            <a:r>
              <a:rPr sz="1650" dirty="0">
                <a:latin typeface="Arial"/>
                <a:cs typeface="Arial"/>
              </a:rPr>
              <a:t>yogurt </a:t>
            </a:r>
            <a:r>
              <a:rPr sz="1650" spc="20" dirty="0">
                <a:latin typeface="Arial"/>
                <a:cs typeface="Arial"/>
              </a:rPr>
              <a:t>or cottage </a:t>
            </a:r>
            <a:r>
              <a:rPr sz="1650" spc="25" dirty="0">
                <a:latin typeface="Arial"/>
                <a:cs typeface="Arial"/>
              </a:rPr>
              <a:t>cheese</a:t>
            </a:r>
            <a:r>
              <a:rPr sz="1650" spc="18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cups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35" dirty="0">
                <a:latin typeface="Arial"/>
                <a:cs typeface="Arial"/>
              </a:rPr>
              <a:t>Tofu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Beans </a:t>
            </a:r>
            <a:r>
              <a:rPr sz="1650" spc="-5" dirty="0">
                <a:latin typeface="Arial"/>
                <a:cs typeface="Arial"/>
              </a:rPr>
              <a:t>(black, </a:t>
            </a:r>
            <a:r>
              <a:rPr sz="1650" spc="-25" dirty="0">
                <a:latin typeface="Arial"/>
                <a:cs typeface="Arial"/>
              </a:rPr>
              <a:t>kidney, </a:t>
            </a:r>
            <a:r>
              <a:rPr sz="1650" dirty="0">
                <a:latin typeface="Arial"/>
                <a:cs typeface="Arial"/>
              </a:rPr>
              <a:t>pinto,</a:t>
            </a:r>
            <a:r>
              <a:rPr sz="1650" spc="120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35" dirty="0">
                <a:latin typeface="Arial"/>
                <a:cs typeface="Arial"/>
              </a:rPr>
              <a:t>Nut </a:t>
            </a:r>
            <a:r>
              <a:rPr sz="1650" spc="20" dirty="0">
                <a:latin typeface="Arial"/>
                <a:cs typeface="Arial"/>
              </a:rPr>
              <a:t>&amp; </a:t>
            </a:r>
            <a:r>
              <a:rPr sz="1650" spc="30" dirty="0">
                <a:latin typeface="Arial"/>
                <a:cs typeface="Arial"/>
              </a:rPr>
              <a:t>seed</a:t>
            </a:r>
            <a:r>
              <a:rPr sz="1650" spc="-2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pouches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Kefir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Pea </a:t>
            </a:r>
            <a:r>
              <a:rPr sz="1650" spc="15" dirty="0">
                <a:latin typeface="Arial"/>
                <a:cs typeface="Arial"/>
              </a:rPr>
              <a:t>protein </a:t>
            </a:r>
            <a:r>
              <a:rPr sz="1650" spc="-25" dirty="0">
                <a:latin typeface="Arial"/>
                <a:cs typeface="Arial"/>
              </a:rPr>
              <a:t>milk</a:t>
            </a:r>
            <a:r>
              <a:rPr sz="1650" spc="24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(Ripple)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20" dirty="0">
                <a:latin typeface="Arial"/>
                <a:cs typeface="Arial"/>
              </a:rPr>
              <a:t>Produce: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Fruits </a:t>
            </a:r>
            <a:r>
              <a:rPr sz="1650" spc="15" dirty="0">
                <a:latin typeface="Arial"/>
                <a:cs typeface="Arial"/>
              </a:rPr>
              <a:t>(berries, </a:t>
            </a:r>
            <a:r>
              <a:rPr sz="1650" dirty="0">
                <a:latin typeface="Arial"/>
                <a:cs typeface="Arial"/>
              </a:rPr>
              <a:t>apples, </a:t>
            </a:r>
            <a:r>
              <a:rPr sz="1650" spc="15" dirty="0">
                <a:latin typeface="Arial"/>
                <a:cs typeface="Arial"/>
              </a:rPr>
              <a:t>citrus,</a:t>
            </a:r>
            <a:r>
              <a:rPr sz="1650" spc="-280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grapes)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Fresh </a:t>
            </a:r>
            <a:r>
              <a:rPr sz="1650" spc="10" dirty="0">
                <a:latin typeface="Arial"/>
                <a:cs typeface="Arial"/>
              </a:rPr>
              <a:t>vegetables </a:t>
            </a:r>
            <a:r>
              <a:rPr sz="1650" dirty="0">
                <a:latin typeface="Arial"/>
                <a:cs typeface="Arial"/>
              </a:rPr>
              <a:t>(cucumbers,</a:t>
            </a:r>
            <a:r>
              <a:rPr sz="1650" spc="3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peppers)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Steam </a:t>
            </a:r>
            <a:r>
              <a:rPr sz="1650" dirty="0">
                <a:latin typeface="Arial"/>
                <a:cs typeface="Arial"/>
              </a:rPr>
              <a:t>bag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vegetables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dirty="0">
                <a:latin typeface="Arial"/>
                <a:cs typeface="Arial"/>
              </a:rPr>
              <a:t>Canned </a:t>
            </a:r>
            <a:r>
              <a:rPr sz="1650" spc="10" dirty="0">
                <a:latin typeface="Arial"/>
                <a:cs typeface="Arial"/>
              </a:rPr>
              <a:t>vegetables </a:t>
            </a:r>
            <a:r>
              <a:rPr sz="1650" spc="5" dirty="0">
                <a:latin typeface="Arial"/>
                <a:cs typeface="Arial"/>
              </a:rPr>
              <a:t>(beans,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dirty="0">
                <a:latin typeface="Arial"/>
                <a:cs typeface="Arial"/>
              </a:rPr>
              <a:t>Frozen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fruit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Fruit </a:t>
            </a:r>
            <a:r>
              <a:rPr sz="1650" spc="-5" dirty="0">
                <a:latin typeface="Arial"/>
                <a:cs typeface="Arial"/>
              </a:rPr>
              <a:t>cups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10" dirty="0">
                <a:latin typeface="Arial"/>
                <a:cs typeface="Arial"/>
              </a:rPr>
              <a:t>canned </a:t>
            </a:r>
            <a:r>
              <a:rPr sz="1650" spc="5" dirty="0">
                <a:latin typeface="Arial"/>
                <a:cs typeface="Arial"/>
              </a:rPr>
              <a:t>fruit </a:t>
            </a:r>
            <a:r>
              <a:rPr sz="1650" spc="10" dirty="0">
                <a:latin typeface="Arial"/>
                <a:cs typeface="Arial"/>
              </a:rPr>
              <a:t>packed </a:t>
            </a:r>
            <a:r>
              <a:rPr sz="1650" spc="20" dirty="0">
                <a:latin typeface="Arial"/>
                <a:cs typeface="Arial"/>
              </a:rPr>
              <a:t>in</a:t>
            </a:r>
            <a:r>
              <a:rPr sz="1650" spc="40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juice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654" y="1044130"/>
            <a:ext cx="3629025" cy="50419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50" b="1" spc="5" dirty="0">
                <a:latin typeface="Arial"/>
                <a:cs typeface="Arial"/>
              </a:rPr>
              <a:t>Go</a:t>
            </a:r>
            <a:r>
              <a:rPr sz="1650" b="1" spc="20" dirty="0">
                <a:latin typeface="Arial"/>
                <a:cs typeface="Arial"/>
              </a:rPr>
              <a:t> </a:t>
            </a:r>
            <a:r>
              <a:rPr sz="1650" b="1" spc="15" dirty="0">
                <a:latin typeface="Arial"/>
                <a:cs typeface="Arial"/>
              </a:rPr>
              <a:t>Carbs: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Sprouted </a:t>
            </a:r>
            <a:r>
              <a:rPr sz="1650" spc="10" dirty="0">
                <a:latin typeface="Arial"/>
                <a:cs typeface="Arial"/>
              </a:rPr>
              <a:t>grain</a:t>
            </a:r>
            <a:r>
              <a:rPr sz="1650" spc="225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bread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Wraps</a:t>
            </a:r>
            <a:r>
              <a:rPr sz="1650" spc="-3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(Tumaro’s)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Oatmeal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Sweet potatoes, </a:t>
            </a:r>
            <a:r>
              <a:rPr sz="1650" spc="10" dirty="0">
                <a:latin typeface="Arial"/>
                <a:cs typeface="Arial"/>
              </a:rPr>
              <a:t>squash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25" dirty="0">
                <a:latin typeface="Arial"/>
                <a:cs typeface="Arial"/>
              </a:rPr>
              <a:t>Teff, </a:t>
            </a:r>
            <a:r>
              <a:rPr sz="1650" spc="-5" dirty="0">
                <a:latin typeface="Arial"/>
                <a:cs typeface="Arial"/>
              </a:rPr>
              <a:t>amaranth,</a:t>
            </a:r>
            <a:r>
              <a:rPr sz="1650" spc="31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quinoa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dirty="0">
                <a:latin typeface="Arial"/>
                <a:cs typeface="Arial"/>
              </a:rPr>
              <a:t>Canned beans </a:t>
            </a:r>
            <a:r>
              <a:rPr sz="1650" spc="-5" dirty="0">
                <a:latin typeface="Arial"/>
                <a:cs typeface="Arial"/>
              </a:rPr>
              <a:t>(black, </a:t>
            </a:r>
            <a:r>
              <a:rPr sz="1650" spc="-25" dirty="0">
                <a:latin typeface="Arial"/>
                <a:cs typeface="Arial"/>
              </a:rPr>
              <a:t>kidney,</a:t>
            </a:r>
            <a:r>
              <a:rPr sz="1650" spc="165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Palmini</a:t>
            </a:r>
            <a:r>
              <a:rPr sz="1650" spc="29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noodles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Birch </a:t>
            </a:r>
            <a:r>
              <a:rPr sz="1650" spc="5" dirty="0">
                <a:latin typeface="Arial"/>
                <a:cs typeface="Arial"/>
              </a:rPr>
              <a:t>Benders </a:t>
            </a:r>
            <a:r>
              <a:rPr sz="1650" dirty="0">
                <a:latin typeface="Arial"/>
                <a:cs typeface="Arial"/>
              </a:rPr>
              <a:t>pancake</a:t>
            </a:r>
            <a:r>
              <a:rPr sz="1650" spc="-175" dirty="0">
                <a:latin typeface="Arial"/>
                <a:cs typeface="Arial"/>
              </a:rPr>
              <a:t> </a:t>
            </a:r>
            <a:r>
              <a:rPr sz="1650" spc="-20" dirty="0">
                <a:latin typeface="Arial"/>
                <a:cs typeface="Arial"/>
              </a:rPr>
              <a:t>mix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Bean </a:t>
            </a:r>
            <a:r>
              <a:rPr sz="1650" spc="20" dirty="0">
                <a:latin typeface="Arial"/>
                <a:cs typeface="Arial"/>
              </a:rPr>
              <a:t>pastas </a:t>
            </a:r>
            <a:r>
              <a:rPr sz="1650" spc="-5" dirty="0">
                <a:latin typeface="Arial"/>
                <a:cs typeface="Arial"/>
              </a:rPr>
              <a:t>(Banza,</a:t>
            </a:r>
            <a:r>
              <a:rPr sz="1650" spc="2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lentil)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650" b="1" dirty="0">
                <a:latin typeface="Arial"/>
                <a:cs typeface="Arial"/>
              </a:rPr>
              <a:t>Healthy</a:t>
            </a:r>
            <a:r>
              <a:rPr sz="1650" b="1" spc="195" dirty="0">
                <a:latin typeface="Arial"/>
                <a:cs typeface="Arial"/>
              </a:rPr>
              <a:t> </a:t>
            </a:r>
            <a:r>
              <a:rPr sz="1650" b="1" spc="25" dirty="0">
                <a:latin typeface="Arial"/>
                <a:cs typeface="Arial"/>
              </a:rPr>
              <a:t>Fats: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20" dirty="0">
                <a:latin typeface="Arial"/>
                <a:cs typeface="Arial"/>
              </a:rPr>
              <a:t>Nuts </a:t>
            </a:r>
            <a:r>
              <a:rPr sz="1650" spc="20" dirty="0">
                <a:latin typeface="Arial"/>
                <a:cs typeface="Arial"/>
              </a:rPr>
              <a:t>&amp;</a:t>
            </a:r>
            <a:r>
              <a:rPr sz="1650" spc="-195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seeds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Avocados </a:t>
            </a:r>
            <a:r>
              <a:rPr sz="1650" spc="20" dirty="0">
                <a:latin typeface="Arial"/>
                <a:cs typeface="Arial"/>
              </a:rPr>
              <a:t>(fresh or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frozen)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Salad dressing </a:t>
            </a:r>
            <a:r>
              <a:rPr sz="1650" spc="5" dirty="0">
                <a:latin typeface="Arial"/>
                <a:cs typeface="Arial"/>
              </a:rPr>
              <a:t>(yogurt</a:t>
            </a:r>
            <a:r>
              <a:rPr sz="1650" spc="240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based)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45" dirty="0">
                <a:latin typeface="Arial"/>
                <a:cs typeface="Arial"/>
              </a:rPr>
              <a:t>Hummus </a:t>
            </a:r>
            <a:r>
              <a:rPr sz="1650" spc="20" dirty="0">
                <a:latin typeface="Arial"/>
                <a:cs typeface="Arial"/>
              </a:rPr>
              <a:t>or</a:t>
            </a:r>
            <a:r>
              <a:rPr sz="1650" spc="9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guacamole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Pasture </a:t>
            </a:r>
            <a:r>
              <a:rPr sz="1650" spc="30" dirty="0">
                <a:latin typeface="Arial"/>
                <a:cs typeface="Arial"/>
              </a:rPr>
              <a:t>raised</a:t>
            </a:r>
            <a:r>
              <a:rPr sz="1650" spc="1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eggs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Natural </a:t>
            </a:r>
            <a:r>
              <a:rPr sz="1650" spc="-25" dirty="0">
                <a:latin typeface="Arial"/>
                <a:cs typeface="Arial"/>
              </a:rPr>
              <a:t>nut</a:t>
            </a:r>
            <a:r>
              <a:rPr sz="1650" spc="-1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butters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3119" y="914400"/>
            <a:ext cx="1955800" cy="167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0960" y="934719"/>
            <a:ext cx="2545080" cy="165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6400" y="1056639"/>
            <a:ext cx="2339977" cy="1564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72460" y="277177"/>
            <a:ext cx="3693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Frozen</a:t>
            </a:r>
            <a:r>
              <a:rPr u="none" spc="-105" dirty="0"/>
              <a:t> </a:t>
            </a:r>
            <a:r>
              <a:rPr u="none" spc="-10" dirty="0"/>
              <a:t>Entrees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0375" y="1167828"/>
            <a:ext cx="8056880" cy="478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Arial"/>
                <a:cs typeface="Arial"/>
              </a:rPr>
              <a:t>Easy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pre-portioned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option.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Companies </a:t>
            </a:r>
            <a:r>
              <a:rPr sz="2400" b="1" dirty="0">
                <a:latin typeface="Arial"/>
                <a:cs typeface="Arial"/>
              </a:rPr>
              <a:t>have </a:t>
            </a:r>
            <a:r>
              <a:rPr sz="2400" b="1" spc="-10" dirty="0">
                <a:latin typeface="Arial"/>
                <a:cs typeface="Arial"/>
              </a:rPr>
              <a:t>improved </a:t>
            </a:r>
            <a:r>
              <a:rPr sz="2400" b="1" spc="5" dirty="0">
                <a:latin typeface="Arial"/>
                <a:cs typeface="Arial"/>
              </a:rPr>
              <a:t>taste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quality.</a:t>
            </a:r>
            <a:endParaRPr sz="2400">
              <a:latin typeface="Arial"/>
              <a:cs typeface="Arial"/>
            </a:endParaRPr>
          </a:p>
          <a:p>
            <a:pPr marL="683895" indent="-346075">
              <a:lnSpc>
                <a:spcPct val="100000"/>
              </a:lnSpc>
              <a:buChar char="•"/>
              <a:tabLst>
                <a:tab pos="683260" algn="l"/>
                <a:tab pos="683895" algn="l"/>
              </a:tabLst>
            </a:pPr>
            <a:r>
              <a:rPr sz="2000" spc="20" dirty="0">
                <a:latin typeface="Arial"/>
                <a:cs typeface="Arial"/>
              </a:rPr>
              <a:t>Minimal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preservatives,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lower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salt,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higher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protein,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more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vegetables</a:t>
            </a:r>
            <a:endParaRPr sz="2000">
              <a:latin typeface="Arial"/>
              <a:cs typeface="Arial"/>
            </a:endParaRPr>
          </a:p>
          <a:p>
            <a:pPr marL="683895" indent="-346075">
              <a:lnSpc>
                <a:spcPct val="100000"/>
              </a:lnSpc>
              <a:spcBef>
                <a:spcPts val="5"/>
              </a:spcBef>
              <a:buChar char="•"/>
              <a:tabLst>
                <a:tab pos="683260" algn="l"/>
                <a:tab pos="683895" algn="l"/>
              </a:tabLst>
            </a:pPr>
            <a:r>
              <a:rPr sz="2000" spc="10" dirty="0">
                <a:latin typeface="Arial"/>
                <a:cs typeface="Arial"/>
              </a:rPr>
              <a:t>SmartMade,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EatingWell,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Life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Cuisine,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Power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Bowls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10" dirty="0">
                <a:latin typeface="Arial"/>
                <a:cs typeface="Arial"/>
              </a:rPr>
              <a:t>What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20" dirty="0">
                <a:latin typeface="Arial"/>
                <a:cs typeface="Arial"/>
              </a:rPr>
              <a:t>look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for?</a:t>
            </a:r>
            <a:endParaRPr sz="2400">
              <a:latin typeface="Arial"/>
              <a:cs typeface="Arial"/>
            </a:endParaRPr>
          </a:p>
          <a:p>
            <a:pPr marL="683895" indent="-346075">
              <a:lnSpc>
                <a:spcPct val="100000"/>
              </a:lnSpc>
              <a:spcBef>
                <a:spcPts val="5"/>
              </a:spcBef>
              <a:buChar char="•"/>
              <a:tabLst>
                <a:tab pos="683260" algn="l"/>
                <a:tab pos="683895" algn="l"/>
              </a:tabLst>
            </a:pPr>
            <a:r>
              <a:rPr sz="2000" spc="5" dirty="0">
                <a:latin typeface="Arial"/>
                <a:cs typeface="Arial"/>
              </a:rPr>
              <a:t>High </a:t>
            </a:r>
            <a:r>
              <a:rPr sz="2000" dirty="0">
                <a:latin typeface="Arial"/>
                <a:cs typeface="Arial"/>
              </a:rPr>
              <a:t>protein (~15 </a:t>
            </a:r>
            <a:r>
              <a:rPr sz="2000" spc="10" dirty="0">
                <a:latin typeface="Arial"/>
                <a:cs typeface="Arial"/>
              </a:rPr>
              <a:t>grams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683895" indent="-346075">
              <a:lnSpc>
                <a:spcPct val="100000"/>
              </a:lnSpc>
              <a:spcBef>
                <a:spcPts val="5"/>
              </a:spcBef>
              <a:buChar char="•"/>
              <a:tabLst>
                <a:tab pos="683260" algn="l"/>
                <a:tab pos="683895" algn="l"/>
              </a:tabLst>
            </a:pPr>
            <a:r>
              <a:rPr sz="2000" spc="5" dirty="0">
                <a:latin typeface="Arial"/>
                <a:cs typeface="Arial"/>
              </a:rPr>
              <a:t>Higher fiber </a:t>
            </a:r>
            <a:r>
              <a:rPr sz="2000" dirty="0">
                <a:latin typeface="Arial"/>
                <a:cs typeface="Arial"/>
              </a:rPr>
              <a:t>(~2-3 </a:t>
            </a:r>
            <a:r>
              <a:rPr sz="2000" spc="15" dirty="0">
                <a:latin typeface="Arial"/>
                <a:cs typeface="Arial"/>
              </a:rPr>
              <a:t>grams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683895" indent="-346075">
              <a:lnSpc>
                <a:spcPct val="100000"/>
              </a:lnSpc>
              <a:spcBef>
                <a:spcPts val="5"/>
              </a:spcBef>
              <a:buChar char="•"/>
              <a:tabLst>
                <a:tab pos="683260" algn="l"/>
                <a:tab pos="683895" algn="l"/>
              </a:tabLst>
            </a:pPr>
            <a:r>
              <a:rPr sz="2000" spc="15" dirty="0">
                <a:latin typeface="Arial"/>
                <a:cs typeface="Arial"/>
              </a:rPr>
              <a:t>Lower salt </a:t>
            </a:r>
            <a:r>
              <a:rPr sz="2000" dirty="0">
                <a:latin typeface="Arial"/>
                <a:cs typeface="Arial"/>
              </a:rPr>
              <a:t>(~500-800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mg)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30" dirty="0">
                <a:latin typeface="Arial"/>
                <a:cs typeface="Arial"/>
              </a:rPr>
              <a:t>Add </a:t>
            </a:r>
            <a:r>
              <a:rPr sz="2400" b="1" spc="-10" dirty="0">
                <a:latin typeface="Arial"/>
                <a:cs typeface="Arial"/>
              </a:rPr>
              <a:t>fruit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vegetables </a:t>
            </a:r>
            <a:r>
              <a:rPr sz="2400" b="1" spc="-15" dirty="0">
                <a:latin typeface="Arial"/>
                <a:cs typeface="Arial"/>
              </a:rPr>
              <a:t>on </a:t>
            </a: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side.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1920" y="3586479"/>
            <a:ext cx="3616960" cy="1259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241" y="282574"/>
            <a:ext cx="49066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/>
              <a:t>Fueling </a:t>
            </a:r>
            <a:r>
              <a:rPr u="none" spc="15" dirty="0"/>
              <a:t>on </a:t>
            </a:r>
            <a:r>
              <a:rPr u="none" spc="-5" dirty="0"/>
              <a:t>the</a:t>
            </a:r>
            <a:r>
              <a:rPr u="none" spc="-165" dirty="0"/>
              <a:t> </a:t>
            </a:r>
            <a:r>
              <a:rPr u="none" spc="10" dirty="0"/>
              <a:t>Road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77582"/>
            <a:ext cx="3030220" cy="51746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50" b="1" spc="15" dirty="0">
                <a:latin typeface="Arial"/>
                <a:cs typeface="Arial"/>
              </a:rPr>
              <a:t>Entrée</a:t>
            </a:r>
            <a:r>
              <a:rPr sz="1650" b="1" spc="35" dirty="0">
                <a:latin typeface="Arial"/>
                <a:cs typeface="Arial"/>
              </a:rPr>
              <a:t> </a:t>
            </a:r>
            <a:r>
              <a:rPr sz="1650" b="1" spc="15" dirty="0">
                <a:latin typeface="Arial"/>
                <a:cs typeface="Arial"/>
              </a:rPr>
              <a:t>Ideas: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Grilled </a:t>
            </a:r>
            <a:r>
              <a:rPr sz="1650" spc="15" dirty="0">
                <a:latin typeface="Arial"/>
                <a:cs typeface="Arial"/>
              </a:rPr>
              <a:t>chicken</a:t>
            </a:r>
            <a:r>
              <a:rPr sz="1650" spc="155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sandwich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Single </a:t>
            </a:r>
            <a:r>
              <a:rPr sz="1650" spc="10" dirty="0">
                <a:latin typeface="Arial"/>
                <a:cs typeface="Arial"/>
              </a:rPr>
              <a:t>patty </a:t>
            </a:r>
            <a:r>
              <a:rPr sz="1650" spc="-15" dirty="0">
                <a:latin typeface="Arial"/>
                <a:cs typeface="Arial"/>
              </a:rPr>
              <a:t>burger </a:t>
            </a:r>
            <a:r>
              <a:rPr sz="1650" spc="15" dirty="0">
                <a:latin typeface="Arial"/>
                <a:cs typeface="Arial"/>
              </a:rPr>
              <a:t>(~1/4</a:t>
            </a:r>
            <a:r>
              <a:rPr sz="1650" spc="85" dirty="0">
                <a:latin typeface="Arial"/>
                <a:cs typeface="Arial"/>
              </a:rPr>
              <a:t> </a:t>
            </a:r>
            <a:r>
              <a:rPr sz="1650" spc="-15" dirty="0">
                <a:latin typeface="Arial"/>
                <a:cs typeface="Arial"/>
              </a:rPr>
              <a:t>lb.)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Chicken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spc="15" dirty="0">
                <a:latin typeface="Arial"/>
                <a:cs typeface="Arial"/>
              </a:rPr>
              <a:t>wrap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0" dirty="0">
                <a:latin typeface="Arial"/>
                <a:cs typeface="Arial"/>
              </a:rPr>
              <a:t>Chili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Roast </a:t>
            </a:r>
            <a:r>
              <a:rPr sz="1650" spc="10" dirty="0">
                <a:latin typeface="Arial"/>
                <a:cs typeface="Arial"/>
              </a:rPr>
              <a:t>beef</a:t>
            </a:r>
            <a:r>
              <a:rPr sz="1650" spc="15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sandwich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15" dirty="0">
                <a:latin typeface="Arial"/>
                <a:cs typeface="Arial"/>
              </a:rPr>
              <a:t>Omelet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Chicken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dirty="0">
                <a:latin typeface="Arial"/>
                <a:cs typeface="Arial"/>
              </a:rPr>
              <a:t>turkey</a:t>
            </a:r>
            <a:r>
              <a:rPr sz="1650" spc="220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sub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Baked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-10" dirty="0">
                <a:latin typeface="Arial"/>
                <a:cs typeface="Arial"/>
              </a:rPr>
              <a:t>grilled</a:t>
            </a:r>
            <a:r>
              <a:rPr sz="1650" spc="210" dirty="0">
                <a:latin typeface="Arial"/>
                <a:cs typeface="Arial"/>
              </a:rPr>
              <a:t> </a:t>
            </a:r>
            <a:r>
              <a:rPr sz="1650" spc="30" dirty="0">
                <a:latin typeface="Arial"/>
                <a:cs typeface="Arial"/>
              </a:rPr>
              <a:t>fish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Sirloin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5" dirty="0">
                <a:latin typeface="Arial"/>
                <a:cs typeface="Arial"/>
              </a:rPr>
              <a:t>tenderloin</a:t>
            </a:r>
            <a:r>
              <a:rPr sz="1650" spc="125" dirty="0">
                <a:latin typeface="Arial"/>
                <a:cs typeface="Arial"/>
              </a:rPr>
              <a:t> </a:t>
            </a:r>
            <a:r>
              <a:rPr sz="1650" spc="30" dirty="0">
                <a:latin typeface="Arial"/>
                <a:cs typeface="Arial"/>
              </a:rPr>
              <a:t>steak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Burrito</a:t>
            </a:r>
            <a:r>
              <a:rPr sz="1650" spc="114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bowl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Chicken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30" dirty="0">
                <a:latin typeface="Arial"/>
                <a:cs typeface="Arial"/>
              </a:rPr>
              <a:t>steak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spc="15" dirty="0">
                <a:latin typeface="Arial"/>
                <a:cs typeface="Arial"/>
              </a:rPr>
              <a:t>fajitas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50" b="1" spc="30" dirty="0">
                <a:latin typeface="Arial"/>
                <a:cs typeface="Arial"/>
              </a:rPr>
              <a:t>Beverages: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Milk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" dirty="0">
                <a:latin typeface="Arial"/>
                <a:cs typeface="Arial"/>
              </a:rPr>
              <a:t>Light</a:t>
            </a:r>
            <a:r>
              <a:rPr sz="1650" spc="105" dirty="0">
                <a:latin typeface="Arial"/>
                <a:cs typeface="Arial"/>
              </a:rPr>
              <a:t> </a:t>
            </a:r>
            <a:r>
              <a:rPr sz="1650" spc="-15" dirty="0">
                <a:latin typeface="Arial"/>
                <a:cs typeface="Arial"/>
              </a:rPr>
              <a:t>lemonade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55" dirty="0">
                <a:latin typeface="Arial"/>
                <a:cs typeface="Arial"/>
              </a:rPr>
              <a:t>Tea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Coffee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0" dirty="0">
                <a:latin typeface="Arial"/>
                <a:cs typeface="Arial"/>
              </a:rPr>
              <a:t>Flavored</a:t>
            </a:r>
            <a:r>
              <a:rPr sz="1650" spc="35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654" y="949388"/>
            <a:ext cx="3552825" cy="51739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50" b="1" dirty="0">
                <a:latin typeface="Arial"/>
                <a:cs typeface="Arial"/>
              </a:rPr>
              <a:t>Side</a:t>
            </a:r>
            <a:r>
              <a:rPr sz="1650" b="1" spc="114" dirty="0">
                <a:latin typeface="Arial"/>
                <a:cs typeface="Arial"/>
              </a:rPr>
              <a:t> </a:t>
            </a:r>
            <a:r>
              <a:rPr sz="1650" b="1" spc="10" dirty="0">
                <a:latin typeface="Arial"/>
                <a:cs typeface="Arial"/>
              </a:rPr>
              <a:t>Dishes: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Baked potato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dirty="0">
                <a:latin typeface="Arial"/>
                <a:cs typeface="Arial"/>
              </a:rPr>
              <a:t>mashed</a:t>
            </a:r>
            <a:r>
              <a:rPr sz="1650" spc="175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potatoes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Baked </a:t>
            </a:r>
            <a:r>
              <a:rPr sz="1650" dirty="0">
                <a:latin typeface="Arial"/>
                <a:cs typeface="Arial"/>
              </a:rPr>
              <a:t>chips </a:t>
            </a:r>
            <a:r>
              <a:rPr sz="1650" spc="20" dirty="0">
                <a:latin typeface="Arial"/>
                <a:cs typeface="Arial"/>
              </a:rPr>
              <a:t>or</a:t>
            </a:r>
            <a:r>
              <a:rPr sz="1650" spc="160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popcorn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Salad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Fruit</a:t>
            </a:r>
            <a:r>
              <a:rPr sz="1650" spc="2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plate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40" dirty="0">
                <a:latin typeface="Arial"/>
                <a:cs typeface="Arial"/>
              </a:rPr>
              <a:t>Apple</a:t>
            </a:r>
            <a:r>
              <a:rPr sz="1650" spc="280" dirty="0">
                <a:latin typeface="Arial"/>
                <a:cs typeface="Arial"/>
              </a:rPr>
              <a:t> </a:t>
            </a:r>
            <a:r>
              <a:rPr sz="1650" spc="20" dirty="0">
                <a:latin typeface="Arial"/>
                <a:cs typeface="Arial"/>
              </a:rPr>
              <a:t>slices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Brown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dirty="0">
                <a:latin typeface="Arial"/>
                <a:cs typeface="Arial"/>
              </a:rPr>
              <a:t>wild</a:t>
            </a:r>
            <a:r>
              <a:rPr sz="1650" spc="130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rice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25" dirty="0">
                <a:latin typeface="Arial"/>
                <a:cs typeface="Arial"/>
              </a:rPr>
              <a:t>Veggie</a:t>
            </a:r>
            <a:r>
              <a:rPr sz="1650" spc="19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noodles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Soup (broth</a:t>
            </a:r>
            <a:r>
              <a:rPr sz="1650" spc="150" dirty="0">
                <a:latin typeface="Arial"/>
                <a:cs typeface="Arial"/>
              </a:rPr>
              <a:t> </a:t>
            </a:r>
            <a:r>
              <a:rPr sz="1650" spc="5" dirty="0">
                <a:latin typeface="Arial"/>
                <a:cs typeface="Arial"/>
              </a:rPr>
              <a:t>based)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20" dirty="0">
                <a:latin typeface="Arial"/>
                <a:cs typeface="Arial"/>
              </a:rPr>
              <a:t>Edamame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25" dirty="0">
                <a:latin typeface="Arial"/>
                <a:cs typeface="Arial"/>
              </a:rPr>
              <a:t>Steam </a:t>
            </a:r>
            <a:r>
              <a:rPr sz="1650" spc="20" dirty="0">
                <a:latin typeface="Arial"/>
                <a:cs typeface="Arial"/>
              </a:rPr>
              <a:t>or </a:t>
            </a:r>
            <a:r>
              <a:rPr sz="1650" spc="30" dirty="0">
                <a:latin typeface="Arial"/>
                <a:cs typeface="Arial"/>
              </a:rPr>
              <a:t>roasted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vegetables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-30" dirty="0">
                <a:latin typeface="Arial"/>
                <a:cs typeface="Arial"/>
              </a:rPr>
              <a:t>Yogurt </a:t>
            </a:r>
            <a:r>
              <a:rPr sz="1650" spc="20" dirty="0">
                <a:latin typeface="Arial"/>
                <a:cs typeface="Arial"/>
              </a:rPr>
              <a:t>or cottage</a:t>
            </a:r>
            <a:r>
              <a:rPr sz="1650" spc="-195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cheese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50" b="1" spc="15" dirty="0">
                <a:latin typeface="Arial"/>
                <a:cs typeface="Arial"/>
              </a:rPr>
              <a:t>Condiments: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5" dirty="0">
                <a:latin typeface="Arial"/>
                <a:cs typeface="Arial"/>
              </a:rPr>
              <a:t>Ketchup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Mustard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Pickles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5" dirty="0">
                <a:latin typeface="Arial"/>
                <a:cs typeface="Arial"/>
              </a:rPr>
              <a:t>Salsa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spc="10" dirty="0">
                <a:latin typeface="Arial"/>
                <a:cs typeface="Arial"/>
              </a:rPr>
              <a:t>Oil </a:t>
            </a:r>
            <a:r>
              <a:rPr sz="1650" spc="20" dirty="0">
                <a:latin typeface="Arial"/>
                <a:cs typeface="Arial"/>
              </a:rPr>
              <a:t>&amp; </a:t>
            </a:r>
            <a:r>
              <a:rPr sz="1650" spc="10" dirty="0">
                <a:latin typeface="Arial"/>
                <a:cs typeface="Arial"/>
              </a:rPr>
              <a:t>vinegar</a:t>
            </a:r>
            <a:r>
              <a:rPr sz="1650" spc="120" dirty="0">
                <a:latin typeface="Arial"/>
                <a:cs typeface="Arial"/>
              </a:rPr>
              <a:t> </a:t>
            </a:r>
            <a:r>
              <a:rPr sz="1650" spc="10" dirty="0">
                <a:latin typeface="Arial"/>
                <a:cs typeface="Arial"/>
              </a:rPr>
              <a:t>dressing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"/>
              </a:spcBef>
              <a:buChar char="•"/>
              <a:tabLst>
                <a:tab pos="297180" algn="l"/>
                <a:tab pos="297815" algn="l"/>
              </a:tabLst>
            </a:pPr>
            <a:r>
              <a:rPr sz="1650" dirty="0">
                <a:latin typeface="Arial"/>
                <a:cs typeface="Arial"/>
              </a:rPr>
              <a:t>Peanut</a:t>
            </a:r>
            <a:r>
              <a:rPr sz="1650" spc="18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butter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2320" y="2103120"/>
            <a:ext cx="1640839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8159" y="4267200"/>
            <a:ext cx="1661159" cy="126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6319" y="1960879"/>
            <a:ext cx="1752600" cy="1275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3520" y="4673600"/>
            <a:ext cx="1503680" cy="1127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691" y="282574"/>
            <a:ext cx="44348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/>
              <a:t>Restaurant</a:t>
            </a:r>
            <a:r>
              <a:rPr u="none" spc="-50" dirty="0"/>
              <a:t> </a:t>
            </a:r>
            <a:r>
              <a:rPr u="none" spc="5" dirty="0"/>
              <a:t>Swaps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12685"/>
            <a:ext cx="3006725" cy="5141792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French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fries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Breaded chicken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Juice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Butter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Salad</a:t>
            </a:r>
            <a:r>
              <a:rPr sz="165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dressing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Cream </a:t>
            </a:r>
            <a:r>
              <a:rPr sz="1650" b="1" spc="30" dirty="0">
                <a:solidFill>
                  <a:srgbClr val="FF0000"/>
                </a:solidFill>
                <a:latin typeface="Arial"/>
                <a:cs typeface="Arial"/>
              </a:rPr>
              <a:t>based</a:t>
            </a:r>
            <a:r>
              <a:rPr sz="165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soups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dirty="0" smtClean="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lang="en-US" sz="1650" b="1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50" b="1" dirty="0" smtClean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1650" b="1" spc="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fish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Burger </a:t>
            </a:r>
            <a:r>
              <a:rPr sz="1650" b="1" spc="-3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650" b="1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bun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Tacos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Burrito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Coleslaw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Thick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crust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supreme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pizza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Buns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1128" y="899985"/>
            <a:ext cx="4568825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Baked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potato or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sweet</a:t>
            </a:r>
            <a:r>
              <a:rPr sz="1650" b="1" spc="7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potato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20" dirty="0">
                <a:solidFill>
                  <a:srgbClr val="339933"/>
                </a:solidFill>
                <a:latin typeface="Arial"/>
                <a:cs typeface="Arial"/>
              </a:rPr>
              <a:t>Grilled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baked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(skin</a:t>
            </a:r>
            <a:r>
              <a:rPr sz="1650" b="1" spc="-6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35" dirty="0">
                <a:solidFill>
                  <a:srgbClr val="339933"/>
                </a:solidFill>
                <a:latin typeface="Arial"/>
                <a:cs typeface="Arial"/>
              </a:rPr>
              <a:t>removed)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Fruit</a:t>
            </a:r>
            <a:r>
              <a:rPr sz="1650" b="1" spc="9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platter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Olive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oil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</a:t>
            </a:r>
            <a:r>
              <a:rPr sz="1650" b="1" spc="23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40" dirty="0">
                <a:solidFill>
                  <a:srgbClr val="339933"/>
                </a:solidFill>
                <a:latin typeface="Arial"/>
                <a:cs typeface="Arial"/>
              </a:rPr>
              <a:t>avocado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25" dirty="0">
                <a:solidFill>
                  <a:srgbClr val="339933"/>
                </a:solidFill>
                <a:latin typeface="Arial"/>
                <a:cs typeface="Arial"/>
              </a:rPr>
              <a:t>Yogurt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dressing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vinegar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&amp;</a:t>
            </a:r>
            <a:r>
              <a:rPr sz="1650" b="1" spc="-18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oil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25" dirty="0">
                <a:solidFill>
                  <a:srgbClr val="339933"/>
                </a:solidFill>
                <a:latin typeface="Arial"/>
                <a:cs typeface="Arial"/>
              </a:rPr>
              <a:t>Chili,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broth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based</a:t>
            </a:r>
            <a:r>
              <a:rPr sz="1650" b="1" spc="-11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soups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Baked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broiled</a:t>
            </a:r>
            <a:r>
              <a:rPr sz="1650" b="1" spc="13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(non-breaded)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Turkey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burger or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veggie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 burger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Taco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salad </a:t>
            </a: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without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the</a:t>
            </a:r>
            <a:r>
              <a:rPr sz="1650" b="1" spc="-11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shell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Burrito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grain</a:t>
            </a:r>
            <a:r>
              <a:rPr sz="1650" b="1" spc="-18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15" dirty="0">
                <a:solidFill>
                  <a:srgbClr val="339933"/>
                </a:solidFill>
                <a:latin typeface="Arial"/>
                <a:cs typeface="Arial"/>
              </a:rPr>
              <a:t>bowls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Cottage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cheese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side</a:t>
            </a:r>
            <a:r>
              <a:rPr sz="1650" b="1" spc="4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salad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Thin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crust chicken &amp;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vegetable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</a:t>
            </a:r>
            <a:r>
              <a:rPr sz="1650" b="1" spc="9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cheese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40" dirty="0">
                <a:solidFill>
                  <a:srgbClr val="339933"/>
                </a:solidFill>
                <a:latin typeface="Arial"/>
                <a:cs typeface="Arial"/>
              </a:rPr>
              <a:t>Wrap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open faced</a:t>
            </a:r>
            <a:r>
              <a:rPr sz="1650" b="1" spc="-17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sandwiches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314" y="334899"/>
            <a:ext cx="56438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Keep </a:t>
            </a:r>
            <a:r>
              <a:rPr u="none" spc="-10" dirty="0"/>
              <a:t>Snacking</a:t>
            </a:r>
            <a:r>
              <a:rPr u="none" spc="-65" dirty="0"/>
              <a:t> </a:t>
            </a:r>
            <a:r>
              <a:rPr u="none" dirty="0"/>
              <a:t>Simple!</a:t>
            </a:r>
          </a:p>
        </p:txBody>
      </p:sp>
      <p:sp>
        <p:nvSpPr>
          <p:cNvPr id="6" name="object 6"/>
          <p:cNvSpPr/>
          <p:nvPr/>
        </p:nvSpPr>
        <p:spPr>
          <a:xfrm>
            <a:off x="2260600" y="990600"/>
            <a:ext cx="3108960" cy="2468880"/>
          </a:xfrm>
          <a:custGeom>
            <a:avLst/>
            <a:gdLst/>
            <a:ahLst/>
            <a:cxnLst/>
            <a:rect l="l" t="t" r="r" b="b"/>
            <a:pathLst>
              <a:path w="3108960" h="2468879">
                <a:moveTo>
                  <a:pt x="1874520" y="0"/>
                </a:moveTo>
                <a:lnTo>
                  <a:pt x="1874520" y="308610"/>
                </a:lnTo>
                <a:lnTo>
                  <a:pt x="0" y="308610"/>
                </a:lnTo>
                <a:lnTo>
                  <a:pt x="0" y="2160270"/>
                </a:lnTo>
                <a:lnTo>
                  <a:pt x="1874520" y="2160270"/>
                </a:lnTo>
                <a:lnTo>
                  <a:pt x="1874520" y="2468879"/>
                </a:lnTo>
                <a:lnTo>
                  <a:pt x="3108960" y="1234439"/>
                </a:lnTo>
                <a:lnTo>
                  <a:pt x="1874520" y="0"/>
                </a:lnTo>
                <a:close/>
              </a:path>
            </a:pathLst>
          </a:custGeom>
          <a:solidFill>
            <a:srgbClr val="CA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0600" y="990600"/>
            <a:ext cx="3108960" cy="2468880"/>
          </a:xfrm>
          <a:custGeom>
            <a:avLst/>
            <a:gdLst/>
            <a:ahLst/>
            <a:cxnLst/>
            <a:rect l="l" t="t" r="r" b="b"/>
            <a:pathLst>
              <a:path w="3108960" h="2468879">
                <a:moveTo>
                  <a:pt x="0" y="308610"/>
                </a:moveTo>
                <a:lnTo>
                  <a:pt x="1874520" y="308610"/>
                </a:lnTo>
                <a:lnTo>
                  <a:pt x="1874520" y="0"/>
                </a:lnTo>
                <a:lnTo>
                  <a:pt x="3108960" y="1234439"/>
                </a:lnTo>
                <a:lnTo>
                  <a:pt x="1874520" y="2468879"/>
                </a:lnTo>
                <a:lnTo>
                  <a:pt x="1874520" y="2160270"/>
                </a:lnTo>
                <a:lnTo>
                  <a:pt x="0" y="2160270"/>
                </a:lnTo>
                <a:lnTo>
                  <a:pt x="0" y="308610"/>
                </a:lnTo>
                <a:close/>
              </a:path>
            </a:pathLst>
          </a:custGeom>
          <a:ln w="30480">
            <a:solidFill>
              <a:srgbClr val="CA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7170" y="1251013"/>
            <a:ext cx="2153285" cy="1875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0" dirty="0">
                <a:latin typeface="Arial"/>
                <a:cs typeface="Arial"/>
              </a:rPr>
              <a:t>Lean</a:t>
            </a:r>
            <a:r>
              <a:rPr sz="1500" b="1" spc="-155" dirty="0">
                <a:latin typeface="Arial"/>
                <a:cs typeface="Arial"/>
              </a:rPr>
              <a:t> </a:t>
            </a:r>
            <a:r>
              <a:rPr sz="1500" b="1" spc="25" dirty="0">
                <a:latin typeface="Arial"/>
                <a:cs typeface="Arial"/>
              </a:rPr>
              <a:t>jerky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15" dirty="0">
                <a:latin typeface="Arial"/>
                <a:cs typeface="Arial"/>
              </a:rPr>
              <a:t>Boiled</a:t>
            </a:r>
            <a:r>
              <a:rPr sz="1500" b="1" spc="-155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eggs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spcBef>
                <a:spcPts val="4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5" dirty="0">
                <a:latin typeface="Arial"/>
                <a:cs typeface="Arial"/>
              </a:rPr>
              <a:t>Peanut</a:t>
            </a:r>
            <a:r>
              <a:rPr sz="1500" b="1" spc="-215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butter</a:t>
            </a:r>
            <a:r>
              <a:rPr sz="1500" b="1" spc="-14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or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nuts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buFont typeface="Arial"/>
              <a:buChar char="•"/>
              <a:tabLst>
                <a:tab pos="124460" algn="l"/>
              </a:tabLst>
            </a:pPr>
            <a:r>
              <a:rPr sz="1500" b="1" spc="35" dirty="0">
                <a:latin typeface="Arial"/>
                <a:cs typeface="Arial"/>
              </a:rPr>
              <a:t>Greek</a:t>
            </a:r>
            <a:r>
              <a:rPr sz="1500" b="1" spc="-15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yogurt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15" dirty="0">
                <a:latin typeface="Arial"/>
                <a:cs typeface="Arial"/>
              </a:rPr>
              <a:t>String</a:t>
            </a:r>
            <a:r>
              <a:rPr sz="1500" b="1" spc="-155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cheese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spcBef>
                <a:spcPts val="4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0" dirty="0">
                <a:latin typeface="Arial"/>
                <a:cs typeface="Arial"/>
              </a:rPr>
              <a:t>Dry</a:t>
            </a:r>
            <a:r>
              <a:rPr sz="1500" b="1" spc="-180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roasted</a:t>
            </a:r>
            <a:r>
              <a:rPr sz="1500" b="1" spc="-18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edamame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buFont typeface="Arial"/>
              <a:buChar char="•"/>
              <a:tabLst>
                <a:tab pos="124460" algn="l"/>
              </a:tabLst>
            </a:pPr>
            <a:r>
              <a:rPr sz="1500" b="1" spc="15" dirty="0">
                <a:latin typeface="Arial"/>
                <a:cs typeface="Arial"/>
              </a:rPr>
              <a:t>Cottage</a:t>
            </a:r>
            <a:r>
              <a:rPr sz="1500" b="1" spc="-15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cheese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20" dirty="0">
                <a:latin typeface="Arial"/>
                <a:cs typeface="Arial"/>
              </a:rPr>
              <a:t>Protein</a:t>
            </a:r>
            <a:r>
              <a:rPr sz="1500" b="1" spc="-155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bars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960" y="1041400"/>
            <a:ext cx="2072639" cy="2468880"/>
          </a:xfrm>
          <a:custGeom>
            <a:avLst/>
            <a:gdLst/>
            <a:ahLst/>
            <a:cxnLst/>
            <a:rect l="l" t="t" r="r" b="b"/>
            <a:pathLst>
              <a:path w="2072639" h="2468879">
                <a:moveTo>
                  <a:pt x="1727200" y="0"/>
                </a:moveTo>
                <a:lnTo>
                  <a:pt x="345440" y="0"/>
                </a:lnTo>
                <a:lnTo>
                  <a:pt x="298566" y="3153"/>
                </a:lnTo>
                <a:lnTo>
                  <a:pt x="253609" y="12341"/>
                </a:lnTo>
                <a:lnTo>
                  <a:pt x="210979" y="27150"/>
                </a:lnTo>
                <a:lnTo>
                  <a:pt x="171090" y="47168"/>
                </a:lnTo>
                <a:lnTo>
                  <a:pt x="134352" y="71985"/>
                </a:lnTo>
                <a:lnTo>
                  <a:pt x="101177" y="101187"/>
                </a:lnTo>
                <a:lnTo>
                  <a:pt x="71977" y="134363"/>
                </a:lnTo>
                <a:lnTo>
                  <a:pt x="47163" y="171101"/>
                </a:lnTo>
                <a:lnTo>
                  <a:pt x="27146" y="210990"/>
                </a:lnTo>
                <a:lnTo>
                  <a:pt x="12339" y="253617"/>
                </a:lnTo>
                <a:lnTo>
                  <a:pt x="3153" y="298571"/>
                </a:lnTo>
                <a:lnTo>
                  <a:pt x="0" y="345439"/>
                </a:lnTo>
                <a:lnTo>
                  <a:pt x="0" y="2123440"/>
                </a:lnTo>
                <a:lnTo>
                  <a:pt x="3153" y="2170308"/>
                </a:lnTo>
                <a:lnTo>
                  <a:pt x="12339" y="2215262"/>
                </a:lnTo>
                <a:lnTo>
                  <a:pt x="27146" y="2257889"/>
                </a:lnTo>
                <a:lnTo>
                  <a:pt x="47163" y="2297778"/>
                </a:lnTo>
                <a:lnTo>
                  <a:pt x="71977" y="2334516"/>
                </a:lnTo>
                <a:lnTo>
                  <a:pt x="101177" y="2367692"/>
                </a:lnTo>
                <a:lnTo>
                  <a:pt x="134352" y="2396894"/>
                </a:lnTo>
                <a:lnTo>
                  <a:pt x="171090" y="2421711"/>
                </a:lnTo>
                <a:lnTo>
                  <a:pt x="210979" y="2441729"/>
                </a:lnTo>
                <a:lnTo>
                  <a:pt x="253609" y="2456538"/>
                </a:lnTo>
                <a:lnTo>
                  <a:pt x="298566" y="2465726"/>
                </a:lnTo>
                <a:lnTo>
                  <a:pt x="345440" y="2468879"/>
                </a:lnTo>
                <a:lnTo>
                  <a:pt x="1727200" y="2468879"/>
                </a:lnTo>
                <a:lnTo>
                  <a:pt x="1774068" y="2465726"/>
                </a:lnTo>
                <a:lnTo>
                  <a:pt x="1819022" y="2456538"/>
                </a:lnTo>
                <a:lnTo>
                  <a:pt x="1861649" y="2441729"/>
                </a:lnTo>
                <a:lnTo>
                  <a:pt x="1901538" y="2421711"/>
                </a:lnTo>
                <a:lnTo>
                  <a:pt x="1938276" y="2396894"/>
                </a:lnTo>
                <a:lnTo>
                  <a:pt x="1971452" y="2367692"/>
                </a:lnTo>
                <a:lnTo>
                  <a:pt x="2000654" y="2334516"/>
                </a:lnTo>
                <a:lnTo>
                  <a:pt x="2025471" y="2297778"/>
                </a:lnTo>
                <a:lnTo>
                  <a:pt x="2045489" y="2257889"/>
                </a:lnTo>
                <a:lnTo>
                  <a:pt x="2060298" y="2215262"/>
                </a:lnTo>
                <a:lnTo>
                  <a:pt x="2069486" y="2170308"/>
                </a:lnTo>
                <a:lnTo>
                  <a:pt x="2072639" y="2123440"/>
                </a:lnTo>
                <a:lnTo>
                  <a:pt x="2072639" y="345439"/>
                </a:lnTo>
                <a:lnTo>
                  <a:pt x="2069486" y="298571"/>
                </a:lnTo>
                <a:lnTo>
                  <a:pt x="2060298" y="253617"/>
                </a:lnTo>
                <a:lnTo>
                  <a:pt x="2045489" y="210990"/>
                </a:lnTo>
                <a:lnTo>
                  <a:pt x="2025471" y="171101"/>
                </a:lnTo>
                <a:lnTo>
                  <a:pt x="2000654" y="134363"/>
                </a:lnTo>
                <a:lnTo>
                  <a:pt x="1971452" y="101187"/>
                </a:lnTo>
                <a:lnTo>
                  <a:pt x="1938276" y="71985"/>
                </a:lnTo>
                <a:lnTo>
                  <a:pt x="1901538" y="47168"/>
                </a:lnTo>
                <a:lnTo>
                  <a:pt x="1861649" y="27150"/>
                </a:lnTo>
                <a:lnTo>
                  <a:pt x="1819022" y="12341"/>
                </a:lnTo>
                <a:lnTo>
                  <a:pt x="1774068" y="3153"/>
                </a:lnTo>
                <a:lnTo>
                  <a:pt x="1727200" y="0"/>
                </a:lnTo>
                <a:close/>
              </a:path>
            </a:pathLst>
          </a:custGeom>
          <a:solidFill>
            <a:srgbClr val="00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960" y="1041400"/>
            <a:ext cx="2072639" cy="2468880"/>
          </a:xfrm>
          <a:custGeom>
            <a:avLst/>
            <a:gdLst/>
            <a:ahLst/>
            <a:cxnLst/>
            <a:rect l="l" t="t" r="r" b="b"/>
            <a:pathLst>
              <a:path w="2072639" h="2468879">
                <a:moveTo>
                  <a:pt x="0" y="345439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40" y="0"/>
                </a:lnTo>
                <a:lnTo>
                  <a:pt x="1727200" y="0"/>
                </a:lnTo>
                <a:lnTo>
                  <a:pt x="1774068" y="3153"/>
                </a:lnTo>
                <a:lnTo>
                  <a:pt x="1819022" y="12341"/>
                </a:lnTo>
                <a:lnTo>
                  <a:pt x="1861649" y="27150"/>
                </a:lnTo>
                <a:lnTo>
                  <a:pt x="1901538" y="47168"/>
                </a:lnTo>
                <a:lnTo>
                  <a:pt x="1938276" y="71985"/>
                </a:lnTo>
                <a:lnTo>
                  <a:pt x="1971452" y="101187"/>
                </a:lnTo>
                <a:lnTo>
                  <a:pt x="2000654" y="134363"/>
                </a:lnTo>
                <a:lnTo>
                  <a:pt x="2025471" y="171101"/>
                </a:lnTo>
                <a:lnTo>
                  <a:pt x="2045489" y="210990"/>
                </a:lnTo>
                <a:lnTo>
                  <a:pt x="2060298" y="253617"/>
                </a:lnTo>
                <a:lnTo>
                  <a:pt x="2069486" y="298571"/>
                </a:lnTo>
                <a:lnTo>
                  <a:pt x="2072639" y="345439"/>
                </a:lnTo>
                <a:lnTo>
                  <a:pt x="2072639" y="2123440"/>
                </a:lnTo>
                <a:lnTo>
                  <a:pt x="2069486" y="2170308"/>
                </a:lnTo>
                <a:lnTo>
                  <a:pt x="2060298" y="2215262"/>
                </a:lnTo>
                <a:lnTo>
                  <a:pt x="2045489" y="2257889"/>
                </a:lnTo>
                <a:lnTo>
                  <a:pt x="2025471" y="2297778"/>
                </a:lnTo>
                <a:lnTo>
                  <a:pt x="2000654" y="2334516"/>
                </a:lnTo>
                <a:lnTo>
                  <a:pt x="1971452" y="2367692"/>
                </a:lnTo>
                <a:lnTo>
                  <a:pt x="1938276" y="2396894"/>
                </a:lnTo>
                <a:lnTo>
                  <a:pt x="1901538" y="2421711"/>
                </a:lnTo>
                <a:lnTo>
                  <a:pt x="1861649" y="2441729"/>
                </a:lnTo>
                <a:lnTo>
                  <a:pt x="1819022" y="2456538"/>
                </a:lnTo>
                <a:lnTo>
                  <a:pt x="1774068" y="2465726"/>
                </a:lnTo>
                <a:lnTo>
                  <a:pt x="1727200" y="2468879"/>
                </a:lnTo>
                <a:lnTo>
                  <a:pt x="345440" y="2468879"/>
                </a:lnTo>
                <a:lnTo>
                  <a:pt x="298566" y="2465726"/>
                </a:lnTo>
                <a:lnTo>
                  <a:pt x="253609" y="2456538"/>
                </a:lnTo>
                <a:lnTo>
                  <a:pt x="210979" y="2441729"/>
                </a:lnTo>
                <a:lnTo>
                  <a:pt x="171090" y="2421711"/>
                </a:lnTo>
                <a:lnTo>
                  <a:pt x="134352" y="2396894"/>
                </a:lnTo>
                <a:lnTo>
                  <a:pt x="101177" y="2367692"/>
                </a:lnTo>
                <a:lnTo>
                  <a:pt x="71977" y="2334516"/>
                </a:lnTo>
                <a:lnTo>
                  <a:pt x="47163" y="2297778"/>
                </a:lnTo>
                <a:lnTo>
                  <a:pt x="27146" y="2257889"/>
                </a:lnTo>
                <a:lnTo>
                  <a:pt x="12339" y="2215262"/>
                </a:lnTo>
                <a:lnTo>
                  <a:pt x="3153" y="2170308"/>
                </a:lnTo>
                <a:lnTo>
                  <a:pt x="0" y="2123440"/>
                </a:lnTo>
                <a:lnTo>
                  <a:pt x="0" y="345439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4369" y="1738947"/>
            <a:ext cx="1083310" cy="941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2560">
              <a:lnSpc>
                <a:spcPct val="122700"/>
              </a:lnSpc>
              <a:spcBef>
                <a:spcPts val="90"/>
              </a:spcBef>
            </a:pPr>
            <a:r>
              <a:rPr sz="2450" b="1" spc="5" dirty="0">
                <a:solidFill>
                  <a:srgbClr val="FFFFFF"/>
                </a:solidFill>
                <a:latin typeface="Arial"/>
                <a:cs typeface="Arial"/>
              </a:rPr>
              <a:t>Lean  </a:t>
            </a:r>
            <a:r>
              <a:rPr sz="2450" b="1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b="1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5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5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60600" y="3703320"/>
            <a:ext cx="3108960" cy="2468880"/>
          </a:xfrm>
          <a:custGeom>
            <a:avLst/>
            <a:gdLst/>
            <a:ahLst/>
            <a:cxnLst/>
            <a:rect l="l" t="t" r="r" b="b"/>
            <a:pathLst>
              <a:path w="3108960" h="2468879">
                <a:moveTo>
                  <a:pt x="1874520" y="0"/>
                </a:moveTo>
                <a:lnTo>
                  <a:pt x="1874520" y="308609"/>
                </a:lnTo>
                <a:lnTo>
                  <a:pt x="0" y="308609"/>
                </a:lnTo>
                <a:lnTo>
                  <a:pt x="0" y="2160269"/>
                </a:lnTo>
                <a:lnTo>
                  <a:pt x="1874520" y="2160269"/>
                </a:lnTo>
                <a:lnTo>
                  <a:pt x="1874520" y="2468879"/>
                </a:lnTo>
                <a:lnTo>
                  <a:pt x="3108960" y="1234439"/>
                </a:lnTo>
                <a:lnTo>
                  <a:pt x="1874520" y="0"/>
                </a:lnTo>
                <a:close/>
              </a:path>
            </a:pathLst>
          </a:custGeom>
          <a:solidFill>
            <a:srgbClr val="CA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0600" y="3703320"/>
            <a:ext cx="3108960" cy="2468880"/>
          </a:xfrm>
          <a:custGeom>
            <a:avLst/>
            <a:gdLst/>
            <a:ahLst/>
            <a:cxnLst/>
            <a:rect l="l" t="t" r="r" b="b"/>
            <a:pathLst>
              <a:path w="3108960" h="2468879">
                <a:moveTo>
                  <a:pt x="0" y="308609"/>
                </a:moveTo>
                <a:lnTo>
                  <a:pt x="1874520" y="308609"/>
                </a:lnTo>
                <a:lnTo>
                  <a:pt x="1874520" y="0"/>
                </a:lnTo>
                <a:lnTo>
                  <a:pt x="3108960" y="1234439"/>
                </a:lnTo>
                <a:lnTo>
                  <a:pt x="1874520" y="2468879"/>
                </a:lnTo>
                <a:lnTo>
                  <a:pt x="1874520" y="2160269"/>
                </a:lnTo>
                <a:lnTo>
                  <a:pt x="0" y="2160269"/>
                </a:lnTo>
                <a:lnTo>
                  <a:pt x="0" y="308609"/>
                </a:lnTo>
                <a:close/>
              </a:path>
            </a:pathLst>
          </a:custGeom>
          <a:ln w="30480">
            <a:solidFill>
              <a:srgbClr val="CA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7170" y="3968432"/>
            <a:ext cx="2138045" cy="1844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10" dirty="0">
                <a:latin typeface="Arial"/>
                <a:cs typeface="Arial"/>
              </a:rPr>
              <a:t>Apple,</a:t>
            </a:r>
            <a:r>
              <a:rPr sz="1500" b="1" spc="-16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bananas,</a:t>
            </a:r>
            <a:r>
              <a:rPr sz="1500" b="1" spc="-2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etc…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5" dirty="0">
                <a:latin typeface="Arial"/>
                <a:cs typeface="Arial"/>
              </a:rPr>
              <a:t>Oranges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spcBef>
                <a:spcPts val="4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20" dirty="0">
                <a:latin typeface="Arial"/>
                <a:cs typeface="Arial"/>
              </a:rPr>
              <a:t>Fruit</a:t>
            </a:r>
            <a:r>
              <a:rPr sz="1500" b="1" spc="-130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cups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ts val="1780"/>
              </a:lnSpc>
              <a:buFont typeface="Arial"/>
              <a:buChar char="•"/>
              <a:tabLst>
                <a:tab pos="124460" algn="l"/>
              </a:tabLst>
            </a:pPr>
            <a:r>
              <a:rPr sz="1500" b="1" spc="25" dirty="0">
                <a:latin typeface="Arial"/>
                <a:cs typeface="Arial"/>
              </a:rPr>
              <a:t>Salads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0" dirty="0">
                <a:latin typeface="Arial"/>
                <a:cs typeface="Arial"/>
              </a:rPr>
              <a:t>Carrots</a:t>
            </a:r>
            <a:endParaRPr sz="1500">
              <a:latin typeface="Arial"/>
              <a:cs typeface="Arial"/>
            </a:endParaRPr>
          </a:p>
          <a:p>
            <a:pPr marL="123825" marR="721360" indent="-111125">
              <a:lnSpc>
                <a:spcPts val="1520"/>
              </a:lnSpc>
              <a:spcBef>
                <a:spcPts val="325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10" dirty="0">
                <a:latin typeface="Arial"/>
                <a:cs typeface="Arial"/>
              </a:rPr>
              <a:t>Cauliflower</a:t>
            </a:r>
            <a:r>
              <a:rPr sz="1500" b="1" spc="-17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or  </a:t>
            </a:r>
            <a:r>
              <a:rPr sz="1500" b="1" spc="30" dirty="0">
                <a:latin typeface="Arial"/>
                <a:cs typeface="Arial"/>
              </a:rPr>
              <a:t>broccoli</a:t>
            </a:r>
            <a:endParaRPr sz="15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24460" algn="l"/>
              </a:tabLst>
            </a:pPr>
            <a:r>
              <a:rPr sz="1500" b="1" spc="35" dirty="0">
                <a:latin typeface="Arial"/>
                <a:cs typeface="Arial"/>
              </a:rPr>
              <a:t>Freeze </a:t>
            </a:r>
            <a:r>
              <a:rPr sz="1500" b="1" spc="10" dirty="0">
                <a:latin typeface="Arial"/>
                <a:cs typeface="Arial"/>
              </a:rPr>
              <a:t>dried</a:t>
            </a:r>
            <a:r>
              <a:rPr sz="1500" b="1" spc="-185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fruit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7960" y="3703320"/>
            <a:ext cx="2072639" cy="2468880"/>
          </a:xfrm>
          <a:custGeom>
            <a:avLst/>
            <a:gdLst/>
            <a:ahLst/>
            <a:cxnLst/>
            <a:rect l="l" t="t" r="r" b="b"/>
            <a:pathLst>
              <a:path w="2072639" h="2468879">
                <a:moveTo>
                  <a:pt x="1727200" y="0"/>
                </a:moveTo>
                <a:lnTo>
                  <a:pt x="345440" y="0"/>
                </a:lnTo>
                <a:lnTo>
                  <a:pt x="298566" y="3153"/>
                </a:lnTo>
                <a:lnTo>
                  <a:pt x="253609" y="12341"/>
                </a:lnTo>
                <a:lnTo>
                  <a:pt x="210979" y="27150"/>
                </a:lnTo>
                <a:lnTo>
                  <a:pt x="171090" y="47168"/>
                </a:lnTo>
                <a:lnTo>
                  <a:pt x="134352" y="71985"/>
                </a:lnTo>
                <a:lnTo>
                  <a:pt x="101177" y="101187"/>
                </a:lnTo>
                <a:lnTo>
                  <a:pt x="71977" y="134363"/>
                </a:lnTo>
                <a:lnTo>
                  <a:pt x="47163" y="171101"/>
                </a:lnTo>
                <a:lnTo>
                  <a:pt x="27146" y="210990"/>
                </a:lnTo>
                <a:lnTo>
                  <a:pt x="12339" y="253617"/>
                </a:lnTo>
                <a:lnTo>
                  <a:pt x="3153" y="298571"/>
                </a:lnTo>
                <a:lnTo>
                  <a:pt x="0" y="345439"/>
                </a:lnTo>
                <a:lnTo>
                  <a:pt x="0" y="2123427"/>
                </a:lnTo>
                <a:lnTo>
                  <a:pt x="3153" y="2170303"/>
                </a:lnTo>
                <a:lnTo>
                  <a:pt x="12339" y="2215263"/>
                </a:lnTo>
                <a:lnTo>
                  <a:pt x="27146" y="2257894"/>
                </a:lnTo>
                <a:lnTo>
                  <a:pt x="47163" y="2297785"/>
                </a:lnTo>
                <a:lnTo>
                  <a:pt x="71977" y="2334524"/>
                </a:lnTo>
                <a:lnTo>
                  <a:pt x="101177" y="2367700"/>
                </a:lnTo>
                <a:lnTo>
                  <a:pt x="134352" y="2396901"/>
                </a:lnTo>
                <a:lnTo>
                  <a:pt x="171090" y="2421716"/>
                </a:lnTo>
                <a:lnTo>
                  <a:pt x="210979" y="2441733"/>
                </a:lnTo>
                <a:lnTo>
                  <a:pt x="253609" y="2456540"/>
                </a:lnTo>
                <a:lnTo>
                  <a:pt x="298566" y="2465726"/>
                </a:lnTo>
                <a:lnTo>
                  <a:pt x="345440" y="2468879"/>
                </a:lnTo>
                <a:lnTo>
                  <a:pt x="1727200" y="2468879"/>
                </a:lnTo>
                <a:lnTo>
                  <a:pt x="1774068" y="2465726"/>
                </a:lnTo>
                <a:lnTo>
                  <a:pt x="1819022" y="2456540"/>
                </a:lnTo>
                <a:lnTo>
                  <a:pt x="1861649" y="2441733"/>
                </a:lnTo>
                <a:lnTo>
                  <a:pt x="1901538" y="2421716"/>
                </a:lnTo>
                <a:lnTo>
                  <a:pt x="1938276" y="2396901"/>
                </a:lnTo>
                <a:lnTo>
                  <a:pt x="1971452" y="2367700"/>
                </a:lnTo>
                <a:lnTo>
                  <a:pt x="2000654" y="2334524"/>
                </a:lnTo>
                <a:lnTo>
                  <a:pt x="2025471" y="2297785"/>
                </a:lnTo>
                <a:lnTo>
                  <a:pt x="2045489" y="2257894"/>
                </a:lnTo>
                <a:lnTo>
                  <a:pt x="2060298" y="2215263"/>
                </a:lnTo>
                <a:lnTo>
                  <a:pt x="2069486" y="2170303"/>
                </a:lnTo>
                <a:lnTo>
                  <a:pt x="2072639" y="2123427"/>
                </a:lnTo>
                <a:lnTo>
                  <a:pt x="2072639" y="345439"/>
                </a:lnTo>
                <a:lnTo>
                  <a:pt x="2069486" y="298571"/>
                </a:lnTo>
                <a:lnTo>
                  <a:pt x="2060298" y="253617"/>
                </a:lnTo>
                <a:lnTo>
                  <a:pt x="2045489" y="210990"/>
                </a:lnTo>
                <a:lnTo>
                  <a:pt x="2025471" y="171101"/>
                </a:lnTo>
                <a:lnTo>
                  <a:pt x="2000654" y="134363"/>
                </a:lnTo>
                <a:lnTo>
                  <a:pt x="1971452" y="101187"/>
                </a:lnTo>
                <a:lnTo>
                  <a:pt x="1938276" y="71985"/>
                </a:lnTo>
                <a:lnTo>
                  <a:pt x="1901538" y="47168"/>
                </a:lnTo>
                <a:lnTo>
                  <a:pt x="1861649" y="27150"/>
                </a:lnTo>
                <a:lnTo>
                  <a:pt x="1819022" y="12341"/>
                </a:lnTo>
                <a:lnTo>
                  <a:pt x="1774068" y="3153"/>
                </a:lnTo>
                <a:lnTo>
                  <a:pt x="1727200" y="0"/>
                </a:lnTo>
                <a:close/>
              </a:path>
            </a:pathLst>
          </a:custGeom>
          <a:solidFill>
            <a:srgbClr val="00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960" y="3703320"/>
            <a:ext cx="2072639" cy="2468880"/>
          </a:xfrm>
          <a:custGeom>
            <a:avLst/>
            <a:gdLst/>
            <a:ahLst/>
            <a:cxnLst/>
            <a:rect l="l" t="t" r="r" b="b"/>
            <a:pathLst>
              <a:path w="2072639" h="2468879">
                <a:moveTo>
                  <a:pt x="0" y="345439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40" y="0"/>
                </a:lnTo>
                <a:lnTo>
                  <a:pt x="1727200" y="0"/>
                </a:lnTo>
                <a:lnTo>
                  <a:pt x="1774068" y="3153"/>
                </a:lnTo>
                <a:lnTo>
                  <a:pt x="1819022" y="12341"/>
                </a:lnTo>
                <a:lnTo>
                  <a:pt x="1861649" y="27150"/>
                </a:lnTo>
                <a:lnTo>
                  <a:pt x="1901538" y="47168"/>
                </a:lnTo>
                <a:lnTo>
                  <a:pt x="1938276" y="71985"/>
                </a:lnTo>
                <a:lnTo>
                  <a:pt x="1971452" y="101187"/>
                </a:lnTo>
                <a:lnTo>
                  <a:pt x="2000654" y="134363"/>
                </a:lnTo>
                <a:lnTo>
                  <a:pt x="2025471" y="171101"/>
                </a:lnTo>
                <a:lnTo>
                  <a:pt x="2045489" y="210990"/>
                </a:lnTo>
                <a:lnTo>
                  <a:pt x="2060298" y="253617"/>
                </a:lnTo>
                <a:lnTo>
                  <a:pt x="2069486" y="298571"/>
                </a:lnTo>
                <a:lnTo>
                  <a:pt x="2072639" y="345439"/>
                </a:lnTo>
                <a:lnTo>
                  <a:pt x="2072639" y="2123427"/>
                </a:lnTo>
                <a:lnTo>
                  <a:pt x="2069486" y="2170303"/>
                </a:lnTo>
                <a:lnTo>
                  <a:pt x="2060298" y="2215263"/>
                </a:lnTo>
                <a:lnTo>
                  <a:pt x="2045489" y="2257894"/>
                </a:lnTo>
                <a:lnTo>
                  <a:pt x="2025471" y="2297785"/>
                </a:lnTo>
                <a:lnTo>
                  <a:pt x="2000654" y="2334524"/>
                </a:lnTo>
                <a:lnTo>
                  <a:pt x="1971452" y="2367700"/>
                </a:lnTo>
                <a:lnTo>
                  <a:pt x="1938276" y="2396901"/>
                </a:lnTo>
                <a:lnTo>
                  <a:pt x="1901538" y="2421716"/>
                </a:lnTo>
                <a:lnTo>
                  <a:pt x="1861649" y="2441733"/>
                </a:lnTo>
                <a:lnTo>
                  <a:pt x="1819022" y="2456540"/>
                </a:lnTo>
                <a:lnTo>
                  <a:pt x="1774068" y="2465726"/>
                </a:lnTo>
                <a:lnTo>
                  <a:pt x="1727200" y="2468879"/>
                </a:lnTo>
                <a:lnTo>
                  <a:pt x="345440" y="2468879"/>
                </a:lnTo>
                <a:lnTo>
                  <a:pt x="298566" y="2465726"/>
                </a:lnTo>
                <a:lnTo>
                  <a:pt x="253609" y="2456540"/>
                </a:lnTo>
                <a:lnTo>
                  <a:pt x="210979" y="2441733"/>
                </a:lnTo>
                <a:lnTo>
                  <a:pt x="171090" y="2421716"/>
                </a:lnTo>
                <a:lnTo>
                  <a:pt x="134352" y="2396901"/>
                </a:lnTo>
                <a:lnTo>
                  <a:pt x="101177" y="2367700"/>
                </a:lnTo>
                <a:lnTo>
                  <a:pt x="71977" y="2334524"/>
                </a:lnTo>
                <a:lnTo>
                  <a:pt x="47163" y="2297785"/>
                </a:lnTo>
                <a:lnTo>
                  <a:pt x="27146" y="2257894"/>
                </a:lnTo>
                <a:lnTo>
                  <a:pt x="12339" y="2215263"/>
                </a:lnTo>
                <a:lnTo>
                  <a:pt x="3153" y="2170303"/>
                </a:lnTo>
                <a:lnTo>
                  <a:pt x="0" y="2123427"/>
                </a:lnTo>
                <a:lnTo>
                  <a:pt x="0" y="345439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9572" y="4546282"/>
            <a:ext cx="1656080" cy="729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30"/>
              </a:spcBef>
            </a:pPr>
            <a:r>
              <a:rPr sz="2450" b="1" spc="5" dirty="0">
                <a:solidFill>
                  <a:srgbClr val="FFFFFF"/>
                </a:solidFill>
                <a:latin typeface="Arial"/>
                <a:cs typeface="Arial"/>
              </a:rPr>
              <a:t>Fruit</a:t>
            </a:r>
            <a:r>
              <a:rPr sz="24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450">
              <a:latin typeface="Arial"/>
              <a:cs typeface="Arial"/>
            </a:endParaRPr>
          </a:p>
          <a:p>
            <a:pPr algn="ctr">
              <a:lnSpc>
                <a:spcPts val="2750"/>
              </a:lnSpc>
            </a:pPr>
            <a:r>
              <a:rPr sz="2450" b="1" spc="-15" dirty="0">
                <a:solidFill>
                  <a:srgbClr val="FFFFFF"/>
                </a:solidFill>
                <a:latin typeface="Arial"/>
                <a:cs typeface="Arial"/>
              </a:rPr>
              <a:t>Vegetables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6679" y="1460500"/>
            <a:ext cx="3957320" cy="4051300"/>
          </a:xfrm>
          <a:custGeom>
            <a:avLst/>
            <a:gdLst/>
            <a:ahLst/>
            <a:cxnLst/>
            <a:rect l="l" t="t" r="r" b="b"/>
            <a:pathLst>
              <a:path w="3957320" h="4051300">
                <a:moveTo>
                  <a:pt x="2215552" y="4038600"/>
                </a:moveTo>
                <a:lnTo>
                  <a:pt x="1746847" y="4038600"/>
                </a:lnTo>
                <a:lnTo>
                  <a:pt x="1793120" y="4051300"/>
                </a:lnTo>
                <a:lnTo>
                  <a:pt x="2169279" y="4051300"/>
                </a:lnTo>
                <a:lnTo>
                  <a:pt x="2215552" y="4038600"/>
                </a:lnTo>
                <a:close/>
              </a:path>
              <a:path w="3957320" h="4051300">
                <a:moveTo>
                  <a:pt x="2307117" y="4025900"/>
                </a:moveTo>
                <a:lnTo>
                  <a:pt x="1655282" y="4025900"/>
                </a:lnTo>
                <a:lnTo>
                  <a:pt x="1700896" y="4038600"/>
                </a:lnTo>
                <a:lnTo>
                  <a:pt x="2261503" y="4038600"/>
                </a:lnTo>
                <a:lnTo>
                  <a:pt x="2307117" y="4025900"/>
                </a:lnTo>
                <a:close/>
              </a:path>
              <a:path w="3957320" h="4051300">
                <a:moveTo>
                  <a:pt x="2529721" y="76200"/>
                </a:moveTo>
                <a:lnTo>
                  <a:pt x="1432678" y="76200"/>
                </a:lnTo>
                <a:lnTo>
                  <a:pt x="1389338" y="101600"/>
                </a:lnTo>
                <a:lnTo>
                  <a:pt x="1220328" y="152400"/>
                </a:lnTo>
                <a:lnTo>
                  <a:pt x="1179226" y="177800"/>
                </a:lnTo>
                <a:lnTo>
                  <a:pt x="1138607" y="190500"/>
                </a:lnTo>
                <a:lnTo>
                  <a:pt x="1058875" y="241300"/>
                </a:lnTo>
                <a:lnTo>
                  <a:pt x="1019785" y="254000"/>
                </a:lnTo>
                <a:lnTo>
                  <a:pt x="981230" y="279400"/>
                </a:lnTo>
                <a:lnTo>
                  <a:pt x="905772" y="330200"/>
                </a:lnTo>
                <a:lnTo>
                  <a:pt x="868894" y="355600"/>
                </a:lnTo>
                <a:lnTo>
                  <a:pt x="832600" y="381000"/>
                </a:lnTo>
                <a:lnTo>
                  <a:pt x="796902" y="406400"/>
                </a:lnTo>
                <a:lnTo>
                  <a:pt x="761813" y="431800"/>
                </a:lnTo>
                <a:lnTo>
                  <a:pt x="727346" y="457200"/>
                </a:lnTo>
                <a:lnTo>
                  <a:pt x="693512" y="495300"/>
                </a:lnTo>
                <a:lnTo>
                  <a:pt x="660324" y="520700"/>
                </a:lnTo>
                <a:lnTo>
                  <a:pt x="627795" y="546100"/>
                </a:lnTo>
                <a:lnTo>
                  <a:pt x="595936" y="584200"/>
                </a:lnTo>
                <a:lnTo>
                  <a:pt x="564761" y="609600"/>
                </a:lnTo>
                <a:lnTo>
                  <a:pt x="534282" y="647700"/>
                </a:lnTo>
                <a:lnTo>
                  <a:pt x="504510" y="673100"/>
                </a:lnTo>
                <a:lnTo>
                  <a:pt x="475459" y="711200"/>
                </a:lnTo>
                <a:lnTo>
                  <a:pt x="447141" y="749300"/>
                </a:lnTo>
                <a:lnTo>
                  <a:pt x="419569" y="787400"/>
                </a:lnTo>
                <a:lnTo>
                  <a:pt x="392754" y="812800"/>
                </a:lnTo>
                <a:lnTo>
                  <a:pt x="366709" y="850900"/>
                </a:lnTo>
                <a:lnTo>
                  <a:pt x="341447" y="889000"/>
                </a:lnTo>
                <a:lnTo>
                  <a:pt x="316980" y="927100"/>
                </a:lnTo>
                <a:lnTo>
                  <a:pt x="293321" y="965200"/>
                </a:lnTo>
                <a:lnTo>
                  <a:pt x="270481" y="1003300"/>
                </a:lnTo>
                <a:lnTo>
                  <a:pt x="248474" y="1041400"/>
                </a:lnTo>
                <a:lnTo>
                  <a:pt x="227311" y="1092200"/>
                </a:lnTo>
                <a:lnTo>
                  <a:pt x="207005" y="1130300"/>
                </a:lnTo>
                <a:lnTo>
                  <a:pt x="187569" y="1168400"/>
                </a:lnTo>
                <a:lnTo>
                  <a:pt x="169015" y="1206500"/>
                </a:lnTo>
                <a:lnTo>
                  <a:pt x="151355" y="1257300"/>
                </a:lnTo>
                <a:lnTo>
                  <a:pt x="134602" y="1295400"/>
                </a:lnTo>
                <a:lnTo>
                  <a:pt x="118768" y="1333500"/>
                </a:lnTo>
                <a:lnTo>
                  <a:pt x="103866" y="1384300"/>
                </a:lnTo>
                <a:lnTo>
                  <a:pt x="89907" y="1422400"/>
                </a:lnTo>
                <a:lnTo>
                  <a:pt x="76905" y="1473200"/>
                </a:lnTo>
                <a:lnTo>
                  <a:pt x="64872" y="1511300"/>
                </a:lnTo>
                <a:lnTo>
                  <a:pt x="53820" y="1562100"/>
                </a:lnTo>
                <a:lnTo>
                  <a:pt x="43762" y="1600200"/>
                </a:lnTo>
                <a:lnTo>
                  <a:pt x="34709" y="1651000"/>
                </a:lnTo>
                <a:lnTo>
                  <a:pt x="26676" y="1701800"/>
                </a:lnTo>
                <a:lnTo>
                  <a:pt x="19673" y="1739900"/>
                </a:lnTo>
                <a:lnTo>
                  <a:pt x="13713" y="1790700"/>
                </a:lnTo>
                <a:lnTo>
                  <a:pt x="8809" y="1841500"/>
                </a:lnTo>
                <a:lnTo>
                  <a:pt x="4974" y="1892300"/>
                </a:lnTo>
                <a:lnTo>
                  <a:pt x="2219" y="1930400"/>
                </a:lnTo>
                <a:lnTo>
                  <a:pt x="556" y="1981200"/>
                </a:lnTo>
                <a:lnTo>
                  <a:pt x="0" y="2032000"/>
                </a:lnTo>
                <a:lnTo>
                  <a:pt x="556" y="2082800"/>
                </a:lnTo>
                <a:lnTo>
                  <a:pt x="2219" y="2133600"/>
                </a:lnTo>
                <a:lnTo>
                  <a:pt x="4974" y="2171700"/>
                </a:lnTo>
                <a:lnTo>
                  <a:pt x="8809" y="2222500"/>
                </a:lnTo>
                <a:lnTo>
                  <a:pt x="13713" y="2273300"/>
                </a:lnTo>
                <a:lnTo>
                  <a:pt x="19673" y="2311400"/>
                </a:lnTo>
                <a:lnTo>
                  <a:pt x="26676" y="2362200"/>
                </a:lnTo>
                <a:lnTo>
                  <a:pt x="34709" y="2413000"/>
                </a:lnTo>
                <a:lnTo>
                  <a:pt x="43762" y="2451100"/>
                </a:lnTo>
                <a:lnTo>
                  <a:pt x="53820" y="2501900"/>
                </a:lnTo>
                <a:lnTo>
                  <a:pt x="64872" y="2552700"/>
                </a:lnTo>
                <a:lnTo>
                  <a:pt x="76905" y="2590800"/>
                </a:lnTo>
                <a:lnTo>
                  <a:pt x="89907" y="2641600"/>
                </a:lnTo>
                <a:lnTo>
                  <a:pt x="103866" y="2679700"/>
                </a:lnTo>
                <a:lnTo>
                  <a:pt x="118768" y="2717800"/>
                </a:lnTo>
                <a:lnTo>
                  <a:pt x="134602" y="2768600"/>
                </a:lnTo>
                <a:lnTo>
                  <a:pt x="151355" y="2806700"/>
                </a:lnTo>
                <a:lnTo>
                  <a:pt x="169015" y="2857500"/>
                </a:lnTo>
                <a:lnTo>
                  <a:pt x="187569" y="2895600"/>
                </a:lnTo>
                <a:lnTo>
                  <a:pt x="207005" y="2933700"/>
                </a:lnTo>
                <a:lnTo>
                  <a:pt x="227311" y="2971800"/>
                </a:lnTo>
                <a:lnTo>
                  <a:pt x="248474" y="3009900"/>
                </a:lnTo>
                <a:lnTo>
                  <a:pt x="270481" y="3048000"/>
                </a:lnTo>
                <a:lnTo>
                  <a:pt x="293321" y="3098800"/>
                </a:lnTo>
                <a:lnTo>
                  <a:pt x="316980" y="3136900"/>
                </a:lnTo>
                <a:lnTo>
                  <a:pt x="341447" y="3175000"/>
                </a:lnTo>
                <a:lnTo>
                  <a:pt x="366709" y="3200400"/>
                </a:lnTo>
                <a:lnTo>
                  <a:pt x="392754" y="3238500"/>
                </a:lnTo>
                <a:lnTo>
                  <a:pt x="419569" y="3276600"/>
                </a:lnTo>
                <a:lnTo>
                  <a:pt x="447141" y="3314700"/>
                </a:lnTo>
                <a:lnTo>
                  <a:pt x="475459" y="3352800"/>
                </a:lnTo>
                <a:lnTo>
                  <a:pt x="504510" y="3378200"/>
                </a:lnTo>
                <a:lnTo>
                  <a:pt x="534282" y="3416300"/>
                </a:lnTo>
                <a:lnTo>
                  <a:pt x="564761" y="3441700"/>
                </a:lnTo>
                <a:lnTo>
                  <a:pt x="595936" y="3479800"/>
                </a:lnTo>
                <a:lnTo>
                  <a:pt x="627795" y="3505200"/>
                </a:lnTo>
                <a:lnTo>
                  <a:pt x="660324" y="3543300"/>
                </a:lnTo>
                <a:lnTo>
                  <a:pt x="693512" y="3568700"/>
                </a:lnTo>
                <a:lnTo>
                  <a:pt x="727346" y="3594100"/>
                </a:lnTo>
                <a:lnTo>
                  <a:pt x="761813" y="3632200"/>
                </a:lnTo>
                <a:lnTo>
                  <a:pt x="796902" y="3657600"/>
                </a:lnTo>
                <a:lnTo>
                  <a:pt x="832600" y="3683000"/>
                </a:lnTo>
                <a:lnTo>
                  <a:pt x="868894" y="3708400"/>
                </a:lnTo>
                <a:lnTo>
                  <a:pt x="905772" y="3733800"/>
                </a:lnTo>
                <a:lnTo>
                  <a:pt x="981230" y="3784600"/>
                </a:lnTo>
                <a:lnTo>
                  <a:pt x="1019785" y="3797300"/>
                </a:lnTo>
                <a:lnTo>
                  <a:pt x="1098486" y="3848100"/>
                </a:lnTo>
                <a:lnTo>
                  <a:pt x="1138607" y="3860800"/>
                </a:lnTo>
                <a:lnTo>
                  <a:pt x="1179226" y="3886200"/>
                </a:lnTo>
                <a:lnTo>
                  <a:pt x="1220328" y="3898900"/>
                </a:lnTo>
                <a:lnTo>
                  <a:pt x="1261903" y="3924300"/>
                </a:lnTo>
                <a:lnTo>
                  <a:pt x="1303938" y="3937000"/>
                </a:lnTo>
                <a:lnTo>
                  <a:pt x="1610015" y="4025900"/>
                </a:lnTo>
                <a:lnTo>
                  <a:pt x="2352384" y="4025900"/>
                </a:lnTo>
                <a:lnTo>
                  <a:pt x="2658461" y="3937000"/>
                </a:lnTo>
                <a:lnTo>
                  <a:pt x="2700496" y="3924300"/>
                </a:lnTo>
                <a:lnTo>
                  <a:pt x="2742071" y="3898900"/>
                </a:lnTo>
                <a:lnTo>
                  <a:pt x="2783173" y="3886200"/>
                </a:lnTo>
                <a:lnTo>
                  <a:pt x="2823792" y="3860800"/>
                </a:lnTo>
                <a:lnTo>
                  <a:pt x="2863913" y="3848100"/>
                </a:lnTo>
                <a:lnTo>
                  <a:pt x="2942614" y="3797300"/>
                </a:lnTo>
                <a:lnTo>
                  <a:pt x="2981169" y="3784600"/>
                </a:lnTo>
                <a:lnTo>
                  <a:pt x="3056627" y="3733800"/>
                </a:lnTo>
                <a:lnTo>
                  <a:pt x="3093505" y="3708400"/>
                </a:lnTo>
                <a:lnTo>
                  <a:pt x="3129799" y="3683000"/>
                </a:lnTo>
                <a:lnTo>
                  <a:pt x="3165497" y="3657600"/>
                </a:lnTo>
                <a:lnTo>
                  <a:pt x="3200586" y="3632200"/>
                </a:lnTo>
                <a:lnTo>
                  <a:pt x="3235053" y="3594100"/>
                </a:lnTo>
                <a:lnTo>
                  <a:pt x="3268887" y="3568700"/>
                </a:lnTo>
                <a:lnTo>
                  <a:pt x="3302075" y="3543300"/>
                </a:lnTo>
                <a:lnTo>
                  <a:pt x="3334604" y="3505200"/>
                </a:lnTo>
                <a:lnTo>
                  <a:pt x="3366463" y="3479800"/>
                </a:lnTo>
                <a:lnTo>
                  <a:pt x="3397638" y="3441700"/>
                </a:lnTo>
                <a:lnTo>
                  <a:pt x="3428117" y="3416300"/>
                </a:lnTo>
                <a:lnTo>
                  <a:pt x="3457889" y="3378200"/>
                </a:lnTo>
                <a:lnTo>
                  <a:pt x="3486940" y="3352800"/>
                </a:lnTo>
                <a:lnTo>
                  <a:pt x="3515258" y="3314700"/>
                </a:lnTo>
                <a:lnTo>
                  <a:pt x="3542830" y="3276600"/>
                </a:lnTo>
                <a:lnTo>
                  <a:pt x="3569645" y="3238500"/>
                </a:lnTo>
                <a:lnTo>
                  <a:pt x="3595690" y="3200400"/>
                </a:lnTo>
                <a:lnTo>
                  <a:pt x="3620952" y="3175000"/>
                </a:lnTo>
                <a:lnTo>
                  <a:pt x="3645419" y="3136900"/>
                </a:lnTo>
                <a:lnTo>
                  <a:pt x="3669078" y="3098800"/>
                </a:lnTo>
                <a:lnTo>
                  <a:pt x="3691918" y="3048000"/>
                </a:lnTo>
                <a:lnTo>
                  <a:pt x="3713925" y="3009900"/>
                </a:lnTo>
                <a:lnTo>
                  <a:pt x="3735088" y="2971800"/>
                </a:lnTo>
                <a:lnTo>
                  <a:pt x="3755394" y="2933700"/>
                </a:lnTo>
                <a:lnTo>
                  <a:pt x="3774830" y="2895600"/>
                </a:lnTo>
                <a:lnTo>
                  <a:pt x="3793384" y="2857500"/>
                </a:lnTo>
                <a:lnTo>
                  <a:pt x="3811044" y="2806700"/>
                </a:lnTo>
                <a:lnTo>
                  <a:pt x="3827797" y="2768600"/>
                </a:lnTo>
                <a:lnTo>
                  <a:pt x="3843631" y="2717800"/>
                </a:lnTo>
                <a:lnTo>
                  <a:pt x="3858533" y="2679700"/>
                </a:lnTo>
                <a:lnTo>
                  <a:pt x="3872492" y="2641600"/>
                </a:lnTo>
                <a:lnTo>
                  <a:pt x="3885494" y="2590800"/>
                </a:lnTo>
                <a:lnTo>
                  <a:pt x="3897527" y="2552700"/>
                </a:lnTo>
                <a:lnTo>
                  <a:pt x="3908579" y="2501900"/>
                </a:lnTo>
                <a:lnTo>
                  <a:pt x="3918637" y="2451100"/>
                </a:lnTo>
                <a:lnTo>
                  <a:pt x="3927690" y="2413000"/>
                </a:lnTo>
                <a:lnTo>
                  <a:pt x="3935723" y="2362200"/>
                </a:lnTo>
                <a:lnTo>
                  <a:pt x="3942726" y="2311400"/>
                </a:lnTo>
                <a:lnTo>
                  <a:pt x="3948686" y="2273300"/>
                </a:lnTo>
                <a:lnTo>
                  <a:pt x="3953590" y="2222500"/>
                </a:lnTo>
                <a:lnTo>
                  <a:pt x="3957320" y="2171700"/>
                </a:lnTo>
                <a:lnTo>
                  <a:pt x="3957320" y="1879600"/>
                </a:lnTo>
                <a:lnTo>
                  <a:pt x="3953590" y="1841500"/>
                </a:lnTo>
                <a:lnTo>
                  <a:pt x="3948686" y="1790700"/>
                </a:lnTo>
                <a:lnTo>
                  <a:pt x="3942726" y="1739900"/>
                </a:lnTo>
                <a:lnTo>
                  <a:pt x="3935723" y="1701800"/>
                </a:lnTo>
                <a:lnTo>
                  <a:pt x="3927690" y="1651000"/>
                </a:lnTo>
                <a:lnTo>
                  <a:pt x="3918637" y="1600200"/>
                </a:lnTo>
                <a:lnTo>
                  <a:pt x="3908579" y="1562100"/>
                </a:lnTo>
                <a:lnTo>
                  <a:pt x="3897527" y="1511300"/>
                </a:lnTo>
                <a:lnTo>
                  <a:pt x="3885494" y="1473200"/>
                </a:lnTo>
                <a:lnTo>
                  <a:pt x="3872492" y="1422400"/>
                </a:lnTo>
                <a:lnTo>
                  <a:pt x="3858533" y="1384300"/>
                </a:lnTo>
                <a:lnTo>
                  <a:pt x="3843631" y="1333500"/>
                </a:lnTo>
                <a:lnTo>
                  <a:pt x="3827797" y="1295400"/>
                </a:lnTo>
                <a:lnTo>
                  <a:pt x="3811044" y="1257300"/>
                </a:lnTo>
                <a:lnTo>
                  <a:pt x="3793384" y="1206500"/>
                </a:lnTo>
                <a:lnTo>
                  <a:pt x="3774830" y="1168400"/>
                </a:lnTo>
                <a:lnTo>
                  <a:pt x="3755394" y="1130300"/>
                </a:lnTo>
                <a:lnTo>
                  <a:pt x="3735088" y="1092200"/>
                </a:lnTo>
                <a:lnTo>
                  <a:pt x="3713925" y="1041400"/>
                </a:lnTo>
                <a:lnTo>
                  <a:pt x="3691918" y="1003300"/>
                </a:lnTo>
                <a:lnTo>
                  <a:pt x="3669078" y="965200"/>
                </a:lnTo>
                <a:lnTo>
                  <a:pt x="3645419" y="927100"/>
                </a:lnTo>
                <a:lnTo>
                  <a:pt x="3620952" y="889000"/>
                </a:lnTo>
                <a:lnTo>
                  <a:pt x="3595690" y="850900"/>
                </a:lnTo>
                <a:lnTo>
                  <a:pt x="3569645" y="812800"/>
                </a:lnTo>
                <a:lnTo>
                  <a:pt x="3542830" y="787400"/>
                </a:lnTo>
                <a:lnTo>
                  <a:pt x="3515258" y="749300"/>
                </a:lnTo>
                <a:lnTo>
                  <a:pt x="3486940" y="711200"/>
                </a:lnTo>
                <a:lnTo>
                  <a:pt x="3457889" y="673100"/>
                </a:lnTo>
                <a:lnTo>
                  <a:pt x="3428117" y="647700"/>
                </a:lnTo>
                <a:lnTo>
                  <a:pt x="3397638" y="609600"/>
                </a:lnTo>
                <a:lnTo>
                  <a:pt x="3366463" y="584200"/>
                </a:lnTo>
                <a:lnTo>
                  <a:pt x="3334604" y="546100"/>
                </a:lnTo>
                <a:lnTo>
                  <a:pt x="3302075" y="520700"/>
                </a:lnTo>
                <a:lnTo>
                  <a:pt x="3268887" y="495300"/>
                </a:lnTo>
                <a:lnTo>
                  <a:pt x="3235053" y="457200"/>
                </a:lnTo>
                <a:lnTo>
                  <a:pt x="3200586" y="431800"/>
                </a:lnTo>
                <a:lnTo>
                  <a:pt x="3165497" y="406400"/>
                </a:lnTo>
                <a:lnTo>
                  <a:pt x="3129799" y="381000"/>
                </a:lnTo>
                <a:lnTo>
                  <a:pt x="3093505" y="355600"/>
                </a:lnTo>
                <a:lnTo>
                  <a:pt x="3056627" y="330200"/>
                </a:lnTo>
                <a:lnTo>
                  <a:pt x="2981169" y="279400"/>
                </a:lnTo>
                <a:lnTo>
                  <a:pt x="2942614" y="254000"/>
                </a:lnTo>
                <a:lnTo>
                  <a:pt x="2903524" y="241300"/>
                </a:lnTo>
                <a:lnTo>
                  <a:pt x="2823792" y="190500"/>
                </a:lnTo>
                <a:lnTo>
                  <a:pt x="2783173" y="177800"/>
                </a:lnTo>
                <a:lnTo>
                  <a:pt x="2742071" y="152400"/>
                </a:lnTo>
                <a:lnTo>
                  <a:pt x="2573061" y="101600"/>
                </a:lnTo>
                <a:lnTo>
                  <a:pt x="2529721" y="76200"/>
                </a:lnTo>
                <a:close/>
              </a:path>
              <a:path w="3957320" h="4051300">
                <a:moveTo>
                  <a:pt x="2307117" y="25400"/>
                </a:moveTo>
                <a:lnTo>
                  <a:pt x="1655282" y="25400"/>
                </a:lnTo>
                <a:lnTo>
                  <a:pt x="1476428" y="76200"/>
                </a:lnTo>
                <a:lnTo>
                  <a:pt x="2485971" y="76200"/>
                </a:lnTo>
                <a:lnTo>
                  <a:pt x="2307117" y="25400"/>
                </a:lnTo>
                <a:close/>
              </a:path>
              <a:path w="3957320" h="4051300">
                <a:moveTo>
                  <a:pt x="2215552" y="12700"/>
                </a:moveTo>
                <a:lnTo>
                  <a:pt x="1746847" y="12700"/>
                </a:lnTo>
                <a:lnTo>
                  <a:pt x="1700896" y="25400"/>
                </a:lnTo>
                <a:lnTo>
                  <a:pt x="2261503" y="25400"/>
                </a:lnTo>
                <a:lnTo>
                  <a:pt x="2215552" y="12700"/>
                </a:lnTo>
                <a:close/>
              </a:path>
              <a:path w="3957320" h="4051300">
                <a:moveTo>
                  <a:pt x="2075811" y="0"/>
                </a:moveTo>
                <a:lnTo>
                  <a:pt x="1886588" y="0"/>
                </a:lnTo>
                <a:lnTo>
                  <a:pt x="1839705" y="12700"/>
                </a:lnTo>
                <a:lnTo>
                  <a:pt x="2122694" y="12700"/>
                </a:lnTo>
                <a:lnTo>
                  <a:pt x="2075811" y="0"/>
                </a:lnTo>
                <a:close/>
              </a:path>
            </a:pathLst>
          </a:custGeom>
          <a:solidFill>
            <a:srgbClr val="00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6679" y="1457960"/>
            <a:ext cx="3957320" cy="2026920"/>
          </a:xfrm>
          <a:custGeom>
            <a:avLst/>
            <a:gdLst/>
            <a:ahLst/>
            <a:cxnLst/>
            <a:rect l="l" t="t" r="r" b="b"/>
            <a:pathLst>
              <a:path w="3957320" h="2026920">
                <a:moveTo>
                  <a:pt x="0" y="2026919"/>
                </a:moveTo>
                <a:lnTo>
                  <a:pt x="556" y="1978386"/>
                </a:lnTo>
                <a:lnTo>
                  <a:pt x="2219" y="1930133"/>
                </a:lnTo>
                <a:lnTo>
                  <a:pt x="4974" y="1882172"/>
                </a:lnTo>
                <a:lnTo>
                  <a:pt x="8809" y="1834516"/>
                </a:lnTo>
                <a:lnTo>
                  <a:pt x="13713" y="1787178"/>
                </a:lnTo>
                <a:lnTo>
                  <a:pt x="19673" y="1740171"/>
                </a:lnTo>
                <a:lnTo>
                  <a:pt x="26676" y="1693506"/>
                </a:lnTo>
                <a:lnTo>
                  <a:pt x="34709" y="1647198"/>
                </a:lnTo>
                <a:lnTo>
                  <a:pt x="43762" y="1601258"/>
                </a:lnTo>
                <a:lnTo>
                  <a:pt x="53820" y="1555699"/>
                </a:lnTo>
                <a:lnTo>
                  <a:pt x="64872" y="1510535"/>
                </a:lnTo>
                <a:lnTo>
                  <a:pt x="76905" y="1465777"/>
                </a:lnTo>
                <a:lnTo>
                  <a:pt x="89907" y="1421439"/>
                </a:lnTo>
                <a:lnTo>
                  <a:pt x="103866" y="1377533"/>
                </a:lnTo>
                <a:lnTo>
                  <a:pt x="118768" y="1334071"/>
                </a:lnTo>
                <a:lnTo>
                  <a:pt x="134602" y="1291068"/>
                </a:lnTo>
                <a:lnTo>
                  <a:pt x="151355" y="1248534"/>
                </a:lnTo>
                <a:lnTo>
                  <a:pt x="169015" y="1206484"/>
                </a:lnTo>
                <a:lnTo>
                  <a:pt x="187569" y="1164929"/>
                </a:lnTo>
                <a:lnTo>
                  <a:pt x="207005" y="1123882"/>
                </a:lnTo>
                <a:lnTo>
                  <a:pt x="227311" y="1083357"/>
                </a:lnTo>
                <a:lnTo>
                  <a:pt x="248474" y="1043365"/>
                </a:lnTo>
                <a:lnTo>
                  <a:pt x="270481" y="1003920"/>
                </a:lnTo>
                <a:lnTo>
                  <a:pt x="293321" y="965035"/>
                </a:lnTo>
                <a:lnTo>
                  <a:pt x="316980" y="926721"/>
                </a:lnTo>
                <a:lnTo>
                  <a:pt x="341447" y="888991"/>
                </a:lnTo>
                <a:lnTo>
                  <a:pt x="366709" y="851860"/>
                </a:lnTo>
                <a:lnTo>
                  <a:pt x="392754" y="815338"/>
                </a:lnTo>
                <a:lnTo>
                  <a:pt x="419569" y="779438"/>
                </a:lnTo>
                <a:lnTo>
                  <a:pt x="447141" y="744175"/>
                </a:lnTo>
                <a:lnTo>
                  <a:pt x="475459" y="709559"/>
                </a:lnTo>
                <a:lnTo>
                  <a:pt x="504510" y="675605"/>
                </a:lnTo>
                <a:lnTo>
                  <a:pt x="534282" y="642324"/>
                </a:lnTo>
                <a:lnTo>
                  <a:pt x="564761" y="609729"/>
                </a:lnTo>
                <a:lnTo>
                  <a:pt x="595936" y="577833"/>
                </a:lnTo>
                <a:lnTo>
                  <a:pt x="627795" y="546649"/>
                </a:lnTo>
                <a:lnTo>
                  <a:pt x="660324" y="516189"/>
                </a:lnTo>
                <a:lnTo>
                  <a:pt x="693512" y="486467"/>
                </a:lnTo>
                <a:lnTo>
                  <a:pt x="727346" y="457494"/>
                </a:lnTo>
                <a:lnTo>
                  <a:pt x="761813" y="429284"/>
                </a:lnTo>
                <a:lnTo>
                  <a:pt x="796902" y="401849"/>
                </a:lnTo>
                <a:lnTo>
                  <a:pt x="832600" y="375201"/>
                </a:lnTo>
                <a:lnTo>
                  <a:pt x="868894" y="349355"/>
                </a:lnTo>
                <a:lnTo>
                  <a:pt x="905772" y="324322"/>
                </a:lnTo>
                <a:lnTo>
                  <a:pt x="943221" y="300115"/>
                </a:lnTo>
                <a:lnTo>
                  <a:pt x="981230" y="276747"/>
                </a:lnTo>
                <a:lnTo>
                  <a:pt x="1019785" y="254230"/>
                </a:lnTo>
                <a:lnTo>
                  <a:pt x="1058875" y="232577"/>
                </a:lnTo>
                <a:lnTo>
                  <a:pt x="1098486" y="211801"/>
                </a:lnTo>
                <a:lnTo>
                  <a:pt x="1138607" y="191915"/>
                </a:lnTo>
                <a:lnTo>
                  <a:pt x="1179226" y="172931"/>
                </a:lnTo>
                <a:lnTo>
                  <a:pt x="1220328" y="154862"/>
                </a:lnTo>
                <a:lnTo>
                  <a:pt x="1261903" y="137721"/>
                </a:lnTo>
                <a:lnTo>
                  <a:pt x="1303938" y="121521"/>
                </a:lnTo>
                <a:lnTo>
                  <a:pt x="1346421" y="106273"/>
                </a:lnTo>
                <a:lnTo>
                  <a:pt x="1389338" y="91991"/>
                </a:lnTo>
                <a:lnTo>
                  <a:pt x="1432678" y="78688"/>
                </a:lnTo>
                <a:lnTo>
                  <a:pt x="1476428" y="66376"/>
                </a:lnTo>
                <a:lnTo>
                  <a:pt x="1520576" y="55068"/>
                </a:lnTo>
                <a:lnTo>
                  <a:pt x="1565109" y="44776"/>
                </a:lnTo>
                <a:lnTo>
                  <a:pt x="1610015" y="35514"/>
                </a:lnTo>
                <a:lnTo>
                  <a:pt x="1655282" y="27294"/>
                </a:lnTo>
                <a:lnTo>
                  <a:pt x="1700896" y="20129"/>
                </a:lnTo>
                <a:lnTo>
                  <a:pt x="1746847" y="14031"/>
                </a:lnTo>
                <a:lnTo>
                  <a:pt x="1793120" y="9014"/>
                </a:lnTo>
                <a:lnTo>
                  <a:pt x="1839705" y="5089"/>
                </a:lnTo>
                <a:lnTo>
                  <a:pt x="1886588" y="2270"/>
                </a:lnTo>
                <a:lnTo>
                  <a:pt x="1933757" y="569"/>
                </a:lnTo>
                <a:lnTo>
                  <a:pt x="1981200" y="0"/>
                </a:lnTo>
                <a:lnTo>
                  <a:pt x="2028642" y="569"/>
                </a:lnTo>
                <a:lnTo>
                  <a:pt x="2075811" y="2270"/>
                </a:lnTo>
                <a:lnTo>
                  <a:pt x="2122694" y="5089"/>
                </a:lnTo>
                <a:lnTo>
                  <a:pt x="2169279" y="9014"/>
                </a:lnTo>
                <a:lnTo>
                  <a:pt x="2215552" y="14031"/>
                </a:lnTo>
                <a:lnTo>
                  <a:pt x="2261503" y="20129"/>
                </a:lnTo>
                <a:lnTo>
                  <a:pt x="2307117" y="27294"/>
                </a:lnTo>
                <a:lnTo>
                  <a:pt x="2352384" y="35514"/>
                </a:lnTo>
                <a:lnTo>
                  <a:pt x="2397290" y="44776"/>
                </a:lnTo>
                <a:lnTo>
                  <a:pt x="2441823" y="55068"/>
                </a:lnTo>
                <a:lnTo>
                  <a:pt x="2485971" y="66376"/>
                </a:lnTo>
                <a:lnTo>
                  <a:pt x="2529721" y="78688"/>
                </a:lnTo>
                <a:lnTo>
                  <a:pt x="2573061" y="91991"/>
                </a:lnTo>
                <a:lnTo>
                  <a:pt x="2615978" y="106273"/>
                </a:lnTo>
                <a:lnTo>
                  <a:pt x="2658461" y="121521"/>
                </a:lnTo>
                <a:lnTo>
                  <a:pt x="2700496" y="137721"/>
                </a:lnTo>
                <a:lnTo>
                  <a:pt x="2742071" y="154862"/>
                </a:lnTo>
                <a:lnTo>
                  <a:pt x="2783173" y="172931"/>
                </a:lnTo>
                <a:lnTo>
                  <a:pt x="2823792" y="191915"/>
                </a:lnTo>
                <a:lnTo>
                  <a:pt x="2863913" y="211801"/>
                </a:lnTo>
                <a:lnTo>
                  <a:pt x="2903524" y="232577"/>
                </a:lnTo>
                <a:lnTo>
                  <a:pt x="2942614" y="254230"/>
                </a:lnTo>
                <a:lnTo>
                  <a:pt x="2981169" y="276747"/>
                </a:lnTo>
                <a:lnTo>
                  <a:pt x="3019178" y="300115"/>
                </a:lnTo>
                <a:lnTo>
                  <a:pt x="3056627" y="324322"/>
                </a:lnTo>
                <a:lnTo>
                  <a:pt x="3093505" y="349355"/>
                </a:lnTo>
                <a:lnTo>
                  <a:pt x="3129799" y="375201"/>
                </a:lnTo>
                <a:lnTo>
                  <a:pt x="3165497" y="401849"/>
                </a:lnTo>
                <a:lnTo>
                  <a:pt x="3200586" y="429284"/>
                </a:lnTo>
                <a:lnTo>
                  <a:pt x="3235053" y="457494"/>
                </a:lnTo>
                <a:lnTo>
                  <a:pt x="3268887" y="486467"/>
                </a:lnTo>
                <a:lnTo>
                  <a:pt x="3302075" y="516189"/>
                </a:lnTo>
                <a:lnTo>
                  <a:pt x="3334604" y="546649"/>
                </a:lnTo>
                <a:lnTo>
                  <a:pt x="3366463" y="577833"/>
                </a:lnTo>
                <a:lnTo>
                  <a:pt x="3397638" y="609729"/>
                </a:lnTo>
                <a:lnTo>
                  <a:pt x="3428117" y="642324"/>
                </a:lnTo>
                <a:lnTo>
                  <a:pt x="3457889" y="675605"/>
                </a:lnTo>
                <a:lnTo>
                  <a:pt x="3486940" y="709559"/>
                </a:lnTo>
                <a:lnTo>
                  <a:pt x="3515258" y="744175"/>
                </a:lnTo>
                <a:lnTo>
                  <a:pt x="3542830" y="779438"/>
                </a:lnTo>
                <a:lnTo>
                  <a:pt x="3569645" y="815338"/>
                </a:lnTo>
                <a:lnTo>
                  <a:pt x="3595690" y="851860"/>
                </a:lnTo>
                <a:lnTo>
                  <a:pt x="3620952" y="888991"/>
                </a:lnTo>
                <a:lnTo>
                  <a:pt x="3645419" y="926721"/>
                </a:lnTo>
                <a:lnTo>
                  <a:pt x="3669078" y="965035"/>
                </a:lnTo>
                <a:lnTo>
                  <a:pt x="3691918" y="1003920"/>
                </a:lnTo>
                <a:lnTo>
                  <a:pt x="3713925" y="1043365"/>
                </a:lnTo>
                <a:lnTo>
                  <a:pt x="3735088" y="1083357"/>
                </a:lnTo>
                <a:lnTo>
                  <a:pt x="3755394" y="1123882"/>
                </a:lnTo>
                <a:lnTo>
                  <a:pt x="3774830" y="1164929"/>
                </a:lnTo>
                <a:lnTo>
                  <a:pt x="3793384" y="1206484"/>
                </a:lnTo>
                <a:lnTo>
                  <a:pt x="3811044" y="1248534"/>
                </a:lnTo>
                <a:lnTo>
                  <a:pt x="3827797" y="1291068"/>
                </a:lnTo>
                <a:lnTo>
                  <a:pt x="3843631" y="1334071"/>
                </a:lnTo>
                <a:lnTo>
                  <a:pt x="3858533" y="1377533"/>
                </a:lnTo>
                <a:lnTo>
                  <a:pt x="3872492" y="1421439"/>
                </a:lnTo>
                <a:lnTo>
                  <a:pt x="3885494" y="1465777"/>
                </a:lnTo>
                <a:lnTo>
                  <a:pt x="3897527" y="1510535"/>
                </a:lnTo>
                <a:lnTo>
                  <a:pt x="3908579" y="1555699"/>
                </a:lnTo>
                <a:lnTo>
                  <a:pt x="3918637" y="1601258"/>
                </a:lnTo>
                <a:lnTo>
                  <a:pt x="3927690" y="1647198"/>
                </a:lnTo>
                <a:lnTo>
                  <a:pt x="3935723" y="1693506"/>
                </a:lnTo>
                <a:lnTo>
                  <a:pt x="3942726" y="1740171"/>
                </a:lnTo>
                <a:lnTo>
                  <a:pt x="3948686" y="1787178"/>
                </a:lnTo>
                <a:lnTo>
                  <a:pt x="3953590" y="1834516"/>
                </a:lnTo>
                <a:lnTo>
                  <a:pt x="3957320" y="1880858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6679" y="3484879"/>
            <a:ext cx="3957320" cy="2026920"/>
          </a:xfrm>
          <a:custGeom>
            <a:avLst/>
            <a:gdLst/>
            <a:ahLst/>
            <a:cxnLst/>
            <a:rect l="l" t="t" r="r" b="b"/>
            <a:pathLst>
              <a:path w="3957320" h="2026920">
                <a:moveTo>
                  <a:pt x="3957320" y="146061"/>
                </a:moveTo>
                <a:lnTo>
                  <a:pt x="3953590" y="192403"/>
                </a:lnTo>
                <a:lnTo>
                  <a:pt x="3948686" y="239741"/>
                </a:lnTo>
                <a:lnTo>
                  <a:pt x="3942726" y="286748"/>
                </a:lnTo>
                <a:lnTo>
                  <a:pt x="3935723" y="333413"/>
                </a:lnTo>
                <a:lnTo>
                  <a:pt x="3927690" y="379721"/>
                </a:lnTo>
                <a:lnTo>
                  <a:pt x="3918637" y="425661"/>
                </a:lnTo>
                <a:lnTo>
                  <a:pt x="3908579" y="471220"/>
                </a:lnTo>
                <a:lnTo>
                  <a:pt x="3897527" y="516384"/>
                </a:lnTo>
                <a:lnTo>
                  <a:pt x="3885494" y="561142"/>
                </a:lnTo>
                <a:lnTo>
                  <a:pt x="3872492" y="605480"/>
                </a:lnTo>
                <a:lnTo>
                  <a:pt x="3858533" y="649386"/>
                </a:lnTo>
                <a:lnTo>
                  <a:pt x="3843631" y="692848"/>
                </a:lnTo>
                <a:lnTo>
                  <a:pt x="3827797" y="735851"/>
                </a:lnTo>
                <a:lnTo>
                  <a:pt x="3811044" y="778385"/>
                </a:lnTo>
                <a:lnTo>
                  <a:pt x="3793384" y="820435"/>
                </a:lnTo>
                <a:lnTo>
                  <a:pt x="3774830" y="861990"/>
                </a:lnTo>
                <a:lnTo>
                  <a:pt x="3755394" y="903037"/>
                </a:lnTo>
                <a:lnTo>
                  <a:pt x="3735088" y="943562"/>
                </a:lnTo>
                <a:lnTo>
                  <a:pt x="3713925" y="983554"/>
                </a:lnTo>
                <a:lnTo>
                  <a:pt x="3691918" y="1022999"/>
                </a:lnTo>
                <a:lnTo>
                  <a:pt x="3669078" y="1061884"/>
                </a:lnTo>
                <a:lnTo>
                  <a:pt x="3645419" y="1100198"/>
                </a:lnTo>
                <a:lnTo>
                  <a:pt x="3620952" y="1137928"/>
                </a:lnTo>
                <a:lnTo>
                  <a:pt x="3595690" y="1175059"/>
                </a:lnTo>
                <a:lnTo>
                  <a:pt x="3569645" y="1211581"/>
                </a:lnTo>
                <a:lnTo>
                  <a:pt x="3542830" y="1247481"/>
                </a:lnTo>
                <a:lnTo>
                  <a:pt x="3515258" y="1282744"/>
                </a:lnTo>
                <a:lnTo>
                  <a:pt x="3486940" y="1317360"/>
                </a:lnTo>
                <a:lnTo>
                  <a:pt x="3457889" y="1351314"/>
                </a:lnTo>
                <a:lnTo>
                  <a:pt x="3428117" y="1384595"/>
                </a:lnTo>
                <a:lnTo>
                  <a:pt x="3397638" y="1417190"/>
                </a:lnTo>
                <a:lnTo>
                  <a:pt x="3366463" y="1449086"/>
                </a:lnTo>
                <a:lnTo>
                  <a:pt x="3334604" y="1480270"/>
                </a:lnTo>
                <a:lnTo>
                  <a:pt x="3302075" y="1510730"/>
                </a:lnTo>
                <a:lnTo>
                  <a:pt x="3268887" y="1540452"/>
                </a:lnTo>
                <a:lnTo>
                  <a:pt x="3235053" y="1569425"/>
                </a:lnTo>
                <a:lnTo>
                  <a:pt x="3200586" y="1597635"/>
                </a:lnTo>
                <a:lnTo>
                  <a:pt x="3165497" y="1625070"/>
                </a:lnTo>
                <a:lnTo>
                  <a:pt x="3129799" y="1651718"/>
                </a:lnTo>
                <a:lnTo>
                  <a:pt x="3093505" y="1677564"/>
                </a:lnTo>
                <a:lnTo>
                  <a:pt x="3056627" y="1702597"/>
                </a:lnTo>
                <a:lnTo>
                  <a:pt x="3019178" y="1726804"/>
                </a:lnTo>
                <a:lnTo>
                  <a:pt x="2981169" y="1750172"/>
                </a:lnTo>
                <a:lnTo>
                  <a:pt x="2942614" y="1772689"/>
                </a:lnTo>
                <a:lnTo>
                  <a:pt x="2903524" y="1794342"/>
                </a:lnTo>
                <a:lnTo>
                  <a:pt x="2863913" y="1815118"/>
                </a:lnTo>
                <a:lnTo>
                  <a:pt x="2823792" y="1835004"/>
                </a:lnTo>
                <a:lnTo>
                  <a:pt x="2783173" y="1853988"/>
                </a:lnTo>
                <a:lnTo>
                  <a:pt x="2742071" y="1872057"/>
                </a:lnTo>
                <a:lnTo>
                  <a:pt x="2700496" y="1889198"/>
                </a:lnTo>
                <a:lnTo>
                  <a:pt x="2658461" y="1905398"/>
                </a:lnTo>
                <a:lnTo>
                  <a:pt x="2615978" y="1920646"/>
                </a:lnTo>
                <a:lnTo>
                  <a:pt x="2573061" y="1934928"/>
                </a:lnTo>
                <a:lnTo>
                  <a:pt x="2529721" y="1948231"/>
                </a:lnTo>
                <a:lnTo>
                  <a:pt x="2485971" y="1960543"/>
                </a:lnTo>
                <a:lnTo>
                  <a:pt x="2441823" y="1971851"/>
                </a:lnTo>
                <a:lnTo>
                  <a:pt x="2397290" y="1982143"/>
                </a:lnTo>
                <a:lnTo>
                  <a:pt x="2352384" y="1991405"/>
                </a:lnTo>
                <a:lnTo>
                  <a:pt x="2307117" y="1999625"/>
                </a:lnTo>
                <a:lnTo>
                  <a:pt x="2261503" y="2006790"/>
                </a:lnTo>
                <a:lnTo>
                  <a:pt x="2215552" y="2012888"/>
                </a:lnTo>
                <a:lnTo>
                  <a:pt x="2169279" y="2017905"/>
                </a:lnTo>
                <a:lnTo>
                  <a:pt x="2122694" y="2021830"/>
                </a:lnTo>
                <a:lnTo>
                  <a:pt x="2075811" y="2024649"/>
                </a:lnTo>
                <a:lnTo>
                  <a:pt x="2028642" y="2026350"/>
                </a:lnTo>
                <a:lnTo>
                  <a:pt x="1981200" y="2026920"/>
                </a:lnTo>
                <a:lnTo>
                  <a:pt x="1933757" y="2026350"/>
                </a:lnTo>
                <a:lnTo>
                  <a:pt x="1886588" y="2024649"/>
                </a:lnTo>
                <a:lnTo>
                  <a:pt x="1839705" y="2021830"/>
                </a:lnTo>
                <a:lnTo>
                  <a:pt x="1793120" y="2017905"/>
                </a:lnTo>
                <a:lnTo>
                  <a:pt x="1746847" y="2012888"/>
                </a:lnTo>
                <a:lnTo>
                  <a:pt x="1700896" y="2006790"/>
                </a:lnTo>
                <a:lnTo>
                  <a:pt x="1655282" y="1999625"/>
                </a:lnTo>
                <a:lnTo>
                  <a:pt x="1610015" y="1991405"/>
                </a:lnTo>
                <a:lnTo>
                  <a:pt x="1565109" y="1982143"/>
                </a:lnTo>
                <a:lnTo>
                  <a:pt x="1520576" y="1971851"/>
                </a:lnTo>
                <a:lnTo>
                  <a:pt x="1476428" y="1960543"/>
                </a:lnTo>
                <a:lnTo>
                  <a:pt x="1432678" y="1948231"/>
                </a:lnTo>
                <a:lnTo>
                  <a:pt x="1389338" y="1934928"/>
                </a:lnTo>
                <a:lnTo>
                  <a:pt x="1346421" y="1920646"/>
                </a:lnTo>
                <a:lnTo>
                  <a:pt x="1303938" y="1905398"/>
                </a:lnTo>
                <a:lnTo>
                  <a:pt x="1261903" y="1889198"/>
                </a:lnTo>
                <a:lnTo>
                  <a:pt x="1220328" y="1872057"/>
                </a:lnTo>
                <a:lnTo>
                  <a:pt x="1179226" y="1853988"/>
                </a:lnTo>
                <a:lnTo>
                  <a:pt x="1138607" y="1835004"/>
                </a:lnTo>
                <a:lnTo>
                  <a:pt x="1098486" y="1815118"/>
                </a:lnTo>
                <a:lnTo>
                  <a:pt x="1058875" y="1794342"/>
                </a:lnTo>
                <a:lnTo>
                  <a:pt x="1019785" y="1772689"/>
                </a:lnTo>
                <a:lnTo>
                  <a:pt x="981230" y="1750172"/>
                </a:lnTo>
                <a:lnTo>
                  <a:pt x="943221" y="1726804"/>
                </a:lnTo>
                <a:lnTo>
                  <a:pt x="905772" y="1702597"/>
                </a:lnTo>
                <a:lnTo>
                  <a:pt x="868894" y="1677564"/>
                </a:lnTo>
                <a:lnTo>
                  <a:pt x="832600" y="1651718"/>
                </a:lnTo>
                <a:lnTo>
                  <a:pt x="796902" y="1625070"/>
                </a:lnTo>
                <a:lnTo>
                  <a:pt x="761813" y="1597635"/>
                </a:lnTo>
                <a:lnTo>
                  <a:pt x="727346" y="1569425"/>
                </a:lnTo>
                <a:lnTo>
                  <a:pt x="693512" y="1540452"/>
                </a:lnTo>
                <a:lnTo>
                  <a:pt x="660324" y="1510730"/>
                </a:lnTo>
                <a:lnTo>
                  <a:pt x="627795" y="1480270"/>
                </a:lnTo>
                <a:lnTo>
                  <a:pt x="595936" y="1449086"/>
                </a:lnTo>
                <a:lnTo>
                  <a:pt x="564761" y="1417190"/>
                </a:lnTo>
                <a:lnTo>
                  <a:pt x="534282" y="1384595"/>
                </a:lnTo>
                <a:lnTo>
                  <a:pt x="504510" y="1351314"/>
                </a:lnTo>
                <a:lnTo>
                  <a:pt x="475459" y="1317360"/>
                </a:lnTo>
                <a:lnTo>
                  <a:pt x="447141" y="1282744"/>
                </a:lnTo>
                <a:lnTo>
                  <a:pt x="419569" y="1247481"/>
                </a:lnTo>
                <a:lnTo>
                  <a:pt x="392754" y="1211581"/>
                </a:lnTo>
                <a:lnTo>
                  <a:pt x="366709" y="1175059"/>
                </a:lnTo>
                <a:lnTo>
                  <a:pt x="341447" y="1137928"/>
                </a:lnTo>
                <a:lnTo>
                  <a:pt x="316980" y="1100198"/>
                </a:lnTo>
                <a:lnTo>
                  <a:pt x="293321" y="1061884"/>
                </a:lnTo>
                <a:lnTo>
                  <a:pt x="270481" y="1022999"/>
                </a:lnTo>
                <a:lnTo>
                  <a:pt x="248474" y="983554"/>
                </a:lnTo>
                <a:lnTo>
                  <a:pt x="227311" y="943562"/>
                </a:lnTo>
                <a:lnTo>
                  <a:pt x="207005" y="903037"/>
                </a:lnTo>
                <a:lnTo>
                  <a:pt x="187569" y="861990"/>
                </a:lnTo>
                <a:lnTo>
                  <a:pt x="169015" y="820435"/>
                </a:lnTo>
                <a:lnTo>
                  <a:pt x="151355" y="778385"/>
                </a:lnTo>
                <a:lnTo>
                  <a:pt x="134602" y="735851"/>
                </a:lnTo>
                <a:lnTo>
                  <a:pt x="118768" y="692848"/>
                </a:lnTo>
                <a:lnTo>
                  <a:pt x="103866" y="649386"/>
                </a:lnTo>
                <a:lnTo>
                  <a:pt x="89907" y="605480"/>
                </a:lnTo>
                <a:lnTo>
                  <a:pt x="76905" y="561142"/>
                </a:lnTo>
                <a:lnTo>
                  <a:pt x="64872" y="516384"/>
                </a:lnTo>
                <a:lnTo>
                  <a:pt x="53820" y="471220"/>
                </a:lnTo>
                <a:lnTo>
                  <a:pt x="43762" y="425661"/>
                </a:lnTo>
                <a:lnTo>
                  <a:pt x="34709" y="379721"/>
                </a:lnTo>
                <a:lnTo>
                  <a:pt x="26676" y="333413"/>
                </a:lnTo>
                <a:lnTo>
                  <a:pt x="19673" y="286748"/>
                </a:lnTo>
                <a:lnTo>
                  <a:pt x="13713" y="239741"/>
                </a:lnTo>
                <a:lnTo>
                  <a:pt x="8809" y="192403"/>
                </a:lnTo>
                <a:lnTo>
                  <a:pt x="4974" y="144747"/>
                </a:lnTo>
                <a:lnTo>
                  <a:pt x="2219" y="96786"/>
                </a:lnTo>
                <a:lnTo>
                  <a:pt x="556" y="48533"/>
                </a:lnTo>
                <a:lnTo>
                  <a:pt x="0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80100" y="2830006"/>
            <a:ext cx="2571750" cy="12065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565"/>
              </a:spcBef>
            </a:pPr>
            <a:r>
              <a:rPr sz="1850" b="1" spc="-25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8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Snack</a:t>
            </a:r>
            <a:endParaRPr sz="1850">
              <a:latin typeface="Arial"/>
              <a:cs typeface="Arial"/>
            </a:endParaRPr>
          </a:p>
          <a:p>
            <a:pPr marL="12700" marR="5080" algn="ctr">
              <a:lnSpc>
                <a:spcPts val="1760"/>
              </a:lnSpc>
              <a:spcBef>
                <a:spcPts val="700"/>
              </a:spcBef>
            </a:pPr>
            <a:r>
              <a:rPr sz="1650" b="1" spc="10" dirty="0">
                <a:solidFill>
                  <a:srgbClr val="FFFFFF"/>
                </a:solidFill>
                <a:latin typeface="Arial"/>
                <a:cs typeface="Arial"/>
              </a:rPr>
              <a:t>*Greek </a:t>
            </a: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yogurt </a:t>
            </a:r>
            <a:r>
              <a:rPr sz="1650" b="1" spc="25" dirty="0">
                <a:solidFill>
                  <a:srgbClr val="FFFFFF"/>
                </a:solidFill>
                <a:latin typeface="Arial"/>
                <a:cs typeface="Arial"/>
              </a:rPr>
              <a:t>cup </a:t>
            </a:r>
            <a:r>
              <a:rPr sz="1650" b="1" spc="15" dirty="0">
                <a:solidFill>
                  <a:srgbClr val="FFFFFF"/>
                </a:solidFill>
                <a:latin typeface="Arial"/>
                <a:cs typeface="Arial"/>
              </a:rPr>
              <a:t>mixed  </a:t>
            </a:r>
            <a:r>
              <a:rPr sz="1650" b="1" spc="-3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50" b="1" spc="25" dirty="0">
                <a:solidFill>
                  <a:srgbClr val="FFFFFF"/>
                </a:solidFill>
                <a:latin typeface="Arial"/>
                <a:cs typeface="Arial"/>
              </a:rPr>
              <a:t>Ranch</a:t>
            </a:r>
            <a:r>
              <a:rPr sz="165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FFFFFF"/>
                </a:solidFill>
                <a:latin typeface="Arial"/>
                <a:cs typeface="Arial"/>
              </a:rPr>
              <a:t>seasoning</a:t>
            </a:r>
            <a:endParaRPr sz="1650">
              <a:latin typeface="Arial"/>
              <a:cs typeface="Arial"/>
            </a:endParaRPr>
          </a:p>
          <a:p>
            <a:pPr marR="1270" algn="ctr">
              <a:lnSpc>
                <a:spcPct val="100000"/>
              </a:lnSpc>
              <a:spcBef>
                <a:spcPts val="405"/>
              </a:spcBef>
            </a:pPr>
            <a:r>
              <a:rPr sz="1650" b="1" spc="5" dirty="0">
                <a:solidFill>
                  <a:srgbClr val="FFFFFF"/>
                </a:solidFill>
                <a:latin typeface="Arial"/>
                <a:cs typeface="Arial"/>
              </a:rPr>
              <a:t>*Carrot</a:t>
            </a:r>
            <a:r>
              <a:rPr sz="16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Arial"/>
                <a:cs typeface="Arial"/>
              </a:rPr>
              <a:t>sticks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79" y="282574"/>
            <a:ext cx="43122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On </a:t>
            </a:r>
            <a:r>
              <a:rPr u="none" spc="-5" dirty="0"/>
              <a:t>the </a:t>
            </a:r>
            <a:r>
              <a:rPr u="none" spc="20" dirty="0"/>
              <a:t>go</a:t>
            </a:r>
            <a:r>
              <a:rPr u="none" spc="-140" dirty="0"/>
              <a:t> </a:t>
            </a:r>
            <a:r>
              <a:rPr u="none" spc="-5" dirty="0"/>
              <a:t>Snacks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12685"/>
            <a:ext cx="4278630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dirty="0">
                <a:latin typeface="Arial"/>
                <a:cs typeface="Arial"/>
              </a:rPr>
              <a:t>Fruit </a:t>
            </a:r>
            <a:r>
              <a:rPr sz="1650" b="1" spc="25" dirty="0">
                <a:latin typeface="Arial"/>
                <a:cs typeface="Arial"/>
              </a:rPr>
              <a:t>(bananas, </a:t>
            </a:r>
            <a:r>
              <a:rPr sz="1650" b="1" spc="15" dirty="0">
                <a:latin typeface="Arial"/>
                <a:cs typeface="Arial"/>
              </a:rPr>
              <a:t>apples, </a:t>
            </a:r>
            <a:r>
              <a:rPr sz="1650" b="1" spc="25" dirty="0">
                <a:latin typeface="Arial"/>
                <a:cs typeface="Arial"/>
              </a:rPr>
              <a:t>oranges,</a:t>
            </a:r>
            <a:r>
              <a:rPr sz="1650" b="1" spc="70" dirty="0">
                <a:latin typeface="Arial"/>
                <a:cs typeface="Arial"/>
              </a:rPr>
              <a:t> </a:t>
            </a:r>
            <a:r>
              <a:rPr sz="1650" b="1" spc="30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10" dirty="0">
                <a:latin typeface="Arial"/>
                <a:cs typeface="Arial"/>
              </a:rPr>
              <a:t>Veggies </a:t>
            </a:r>
            <a:r>
              <a:rPr sz="1650" b="1" spc="15" dirty="0">
                <a:latin typeface="Arial"/>
                <a:cs typeface="Arial"/>
              </a:rPr>
              <a:t>(carrots, </a:t>
            </a:r>
            <a:r>
              <a:rPr sz="1650" b="1" spc="-25" dirty="0">
                <a:latin typeface="Arial"/>
                <a:cs typeface="Arial"/>
              </a:rPr>
              <a:t>celery,</a:t>
            </a:r>
            <a:r>
              <a:rPr sz="1650" b="1" spc="405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5" dirty="0">
                <a:latin typeface="Arial"/>
                <a:cs typeface="Arial"/>
              </a:rPr>
              <a:t>Dried fruit </a:t>
            </a:r>
            <a:r>
              <a:rPr sz="1650" b="1" spc="20" dirty="0">
                <a:latin typeface="Arial"/>
                <a:cs typeface="Arial"/>
              </a:rPr>
              <a:t>(dates, </a:t>
            </a:r>
            <a:r>
              <a:rPr sz="1650" b="1" dirty="0">
                <a:latin typeface="Arial"/>
                <a:cs typeface="Arial"/>
              </a:rPr>
              <a:t>raisins,</a:t>
            </a:r>
            <a:r>
              <a:rPr sz="1650" b="1" spc="409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0" dirty="0">
                <a:latin typeface="Arial"/>
                <a:cs typeface="Arial"/>
              </a:rPr>
              <a:t>Squeezable </a:t>
            </a:r>
            <a:r>
              <a:rPr sz="1650" b="1" spc="-5" dirty="0">
                <a:latin typeface="Arial"/>
                <a:cs typeface="Arial"/>
              </a:rPr>
              <a:t>fruit</a:t>
            </a:r>
            <a:r>
              <a:rPr sz="1650" b="1" spc="110" dirty="0">
                <a:latin typeface="Arial"/>
                <a:cs typeface="Arial"/>
              </a:rPr>
              <a:t> </a:t>
            </a:r>
            <a:r>
              <a:rPr sz="1650" b="1" spc="30" dirty="0">
                <a:latin typeface="Arial"/>
                <a:cs typeface="Arial"/>
              </a:rPr>
              <a:t>pouches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0" dirty="0">
                <a:latin typeface="Arial"/>
                <a:cs typeface="Arial"/>
              </a:rPr>
              <a:t>Homemade energy</a:t>
            </a:r>
            <a:r>
              <a:rPr sz="1650" b="1" spc="55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bites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10" dirty="0">
                <a:latin typeface="Arial"/>
                <a:cs typeface="Arial"/>
              </a:rPr>
              <a:t>Mini</a:t>
            </a:r>
            <a:r>
              <a:rPr sz="1650" b="1" spc="105" dirty="0">
                <a:latin typeface="Arial"/>
                <a:cs typeface="Arial"/>
              </a:rPr>
              <a:t> </a:t>
            </a:r>
            <a:r>
              <a:rPr sz="1650" b="1" spc="15" dirty="0">
                <a:latin typeface="Arial"/>
                <a:cs typeface="Arial"/>
              </a:rPr>
              <a:t>bagels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15" dirty="0">
                <a:latin typeface="Arial"/>
                <a:cs typeface="Arial"/>
              </a:rPr>
              <a:t>Nut </a:t>
            </a:r>
            <a:r>
              <a:rPr sz="1650" b="1" spc="15" dirty="0">
                <a:latin typeface="Arial"/>
                <a:cs typeface="Arial"/>
              </a:rPr>
              <a:t>bars </a:t>
            </a:r>
            <a:r>
              <a:rPr sz="1650" b="1" dirty="0">
                <a:latin typeface="Arial"/>
                <a:cs typeface="Arial"/>
              </a:rPr>
              <a:t>(Kirkland, </a:t>
            </a:r>
            <a:r>
              <a:rPr sz="1650" b="1" spc="-25" dirty="0">
                <a:latin typeface="Arial"/>
                <a:cs typeface="Arial"/>
              </a:rPr>
              <a:t>KIND,</a:t>
            </a:r>
            <a:r>
              <a:rPr sz="1650" b="1" spc="130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5" dirty="0">
                <a:latin typeface="Arial"/>
                <a:cs typeface="Arial"/>
              </a:rPr>
              <a:t>Roasted </a:t>
            </a:r>
            <a:r>
              <a:rPr sz="1650" b="1" spc="20" dirty="0">
                <a:latin typeface="Arial"/>
                <a:cs typeface="Arial"/>
              </a:rPr>
              <a:t>chickpeas or</a:t>
            </a:r>
            <a:r>
              <a:rPr sz="1650" b="1" spc="5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edamame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30" dirty="0">
                <a:latin typeface="Arial"/>
                <a:cs typeface="Arial"/>
              </a:rPr>
              <a:t>100 </a:t>
            </a:r>
            <a:r>
              <a:rPr sz="1650" b="1" spc="-5" dirty="0">
                <a:latin typeface="Arial"/>
                <a:cs typeface="Arial"/>
              </a:rPr>
              <a:t>calorie </a:t>
            </a:r>
            <a:r>
              <a:rPr sz="1650" b="1" spc="20" dirty="0">
                <a:latin typeface="Arial"/>
                <a:cs typeface="Arial"/>
              </a:rPr>
              <a:t>nut</a:t>
            </a:r>
            <a:r>
              <a:rPr sz="1650" b="1" spc="140" dirty="0">
                <a:latin typeface="Arial"/>
                <a:cs typeface="Arial"/>
              </a:rPr>
              <a:t> </a:t>
            </a:r>
            <a:r>
              <a:rPr sz="1650" b="1" spc="30" dirty="0">
                <a:latin typeface="Arial"/>
                <a:cs typeface="Arial"/>
              </a:rPr>
              <a:t>pouches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5" dirty="0">
                <a:latin typeface="Arial"/>
                <a:cs typeface="Arial"/>
              </a:rPr>
              <a:t>Bottled protein drinks </a:t>
            </a:r>
            <a:r>
              <a:rPr sz="1650" b="1" spc="15" dirty="0">
                <a:latin typeface="Arial"/>
                <a:cs typeface="Arial"/>
              </a:rPr>
              <a:t>(Quest,</a:t>
            </a:r>
            <a:r>
              <a:rPr sz="1650" b="1" spc="335" dirty="0">
                <a:latin typeface="Arial"/>
                <a:cs typeface="Arial"/>
              </a:rPr>
              <a:t> </a:t>
            </a:r>
            <a:r>
              <a:rPr sz="1650" b="1" spc="10" dirty="0">
                <a:latin typeface="Arial"/>
                <a:cs typeface="Arial"/>
              </a:rPr>
              <a:t>Premier)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15" dirty="0">
                <a:latin typeface="Arial"/>
                <a:cs typeface="Arial"/>
              </a:rPr>
              <a:t>Greek </a:t>
            </a:r>
            <a:r>
              <a:rPr sz="1650" b="1" spc="5" dirty="0">
                <a:latin typeface="Arial"/>
                <a:cs typeface="Arial"/>
              </a:rPr>
              <a:t>yogurt</a:t>
            </a:r>
            <a:r>
              <a:rPr sz="1650" b="1" spc="120" dirty="0">
                <a:latin typeface="Arial"/>
                <a:cs typeface="Arial"/>
              </a:rPr>
              <a:t> </a:t>
            </a:r>
            <a:r>
              <a:rPr sz="1650" b="1" spc="25" dirty="0">
                <a:latin typeface="Arial"/>
                <a:cs typeface="Arial"/>
              </a:rPr>
              <a:t>cups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30" dirty="0">
                <a:latin typeface="Arial"/>
                <a:cs typeface="Arial"/>
              </a:rPr>
              <a:t>Lean</a:t>
            </a:r>
            <a:r>
              <a:rPr sz="1650" b="1" spc="2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jerky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15" dirty="0">
                <a:latin typeface="Arial"/>
                <a:cs typeface="Arial"/>
              </a:rPr>
              <a:t>P3</a:t>
            </a:r>
            <a:r>
              <a:rPr sz="1650" b="1" spc="30" dirty="0">
                <a:latin typeface="Arial"/>
                <a:cs typeface="Arial"/>
              </a:rPr>
              <a:t> packs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654" y="899985"/>
            <a:ext cx="3462020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15" dirty="0">
                <a:latin typeface="Arial"/>
                <a:cs typeface="Arial"/>
              </a:rPr>
              <a:t>Trail </a:t>
            </a:r>
            <a:r>
              <a:rPr sz="1650" b="1" spc="15" dirty="0">
                <a:latin typeface="Arial"/>
                <a:cs typeface="Arial"/>
              </a:rPr>
              <a:t>mixes </a:t>
            </a:r>
            <a:r>
              <a:rPr sz="1650" b="1" dirty="0">
                <a:latin typeface="Arial"/>
                <a:cs typeface="Arial"/>
              </a:rPr>
              <a:t>(fruit, </a:t>
            </a:r>
            <a:r>
              <a:rPr sz="1650" b="1" spc="20" dirty="0">
                <a:latin typeface="Arial"/>
                <a:cs typeface="Arial"/>
              </a:rPr>
              <a:t>nut,</a:t>
            </a:r>
            <a:r>
              <a:rPr sz="1650" b="1" spc="270" dirty="0">
                <a:latin typeface="Arial"/>
                <a:cs typeface="Arial"/>
              </a:rPr>
              <a:t> </a:t>
            </a:r>
            <a:r>
              <a:rPr sz="1650" b="1" spc="10" dirty="0">
                <a:latin typeface="Arial"/>
                <a:cs typeface="Arial"/>
              </a:rPr>
              <a:t>cereal)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5" dirty="0">
                <a:latin typeface="Arial"/>
                <a:cs typeface="Arial"/>
              </a:rPr>
              <a:t>Rice</a:t>
            </a:r>
            <a:r>
              <a:rPr sz="1650" b="1" spc="120" dirty="0">
                <a:latin typeface="Arial"/>
                <a:cs typeface="Arial"/>
              </a:rPr>
              <a:t> </a:t>
            </a:r>
            <a:r>
              <a:rPr sz="1650" b="1" spc="40" dirty="0">
                <a:latin typeface="Arial"/>
                <a:cs typeface="Arial"/>
              </a:rPr>
              <a:t>cakes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5" dirty="0">
                <a:latin typeface="Arial"/>
                <a:cs typeface="Arial"/>
              </a:rPr>
              <a:t>Oatmeal </a:t>
            </a:r>
            <a:r>
              <a:rPr sz="1650" b="1" spc="30" dirty="0">
                <a:latin typeface="Arial"/>
                <a:cs typeface="Arial"/>
              </a:rPr>
              <a:t>packets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0" dirty="0">
                <a:latin typeface="Arial"/>
                <a:cs typeface="Arial"/>
              </a:rPr>
              <a:t>Bada</a:t>
            </a:r>
            <a:r>
              <a:rPr sz="1650" b="1" spc="45" dirty="0">
                <a:latin typeface="Arial"/>
                <a:cs typeface="Arial"/>
              </a:rPr>
              <a:t> </a:t>
            </a:r>
            <a:r>
              <a:rPr sz="1650" b="1" spc="30" dirty="0">
                <a:latin typeface="Arial"/>
                <a:cs typeface="Arial"/>
              </a:rPr>
              <a:t>beans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5" dirty="0">
                <a:latin typeface="Arial"/>
                <a:cs typeface="Arial"/>
              </a:rPr>
              <a:t>Natural </a:t>
            </a:r>
            <a:r>
              <a:rPr sz="1650" b="1" spc="25" dirty="0">
                <a:latin typeface="Arial"/>
                <a:cs typeface="Arial"/>
              </a:rPr>
              <a:t>peanut</a:t>
            </a:r>
            <a:r>
              <a:rPr sz="1650" b="1" spc="110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butter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5" dirty="0">
                <a:latin typeface="Arial"/>
                <a:cs typeface="Arial"/>
              </a:rPr>
              <a:t>Protein </a:t>
            </a:r>
            <a:r>
              <a:rPr sz="1650" b="1" spc="15" dirty="0">
                <a:latin typeface="Arial"/>
                <a:cs typeface="Arial"/>
              </a:rPr>
              <a:t>bars (Quest, </a:t>
            </a:r>
            <a:r>
              <a:rPr sz="1650" b="1" spc="10" dirty="0">
                <a:latin typeface="Arial"/>
                <a:cs typeface="Arial"/>
              </a:rPr>
              <a:t>RX,</a:t>
            </a:r>
            <a:r>
              <a:rPr sz="1650" b="1" spc="235" dirty="0">
                <a:latin typeface="Arial"/>
                <a:cs typeface="Arial"/>
              </a:rPr>
              <a:t> </a:t>
            </a:r>
            <a:r>
              <a:rPr sz="1650" b="1" spc="-15" dirty="0">
                <a:latin typeface="Arial"/>
                <a:cs typeface="Arial"/>
              </a:rPr>
              <a:t>Built)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35" dirty="0">
                <a:latin typeface="Arial"/>
                <a:cs typeface="Arial"/>
              </a:rPr>
              <a:t>Wraps </a:t>
            </a:r>
            <a:r>
              <a:rPr sz="1650" b="1" dirty="0">
                <a:latin typeface="Arial"/>
                <a:cs typeface="Arial"/>
              </a:rPr>
              <a:t>(Tumaro’s, </a:t>
            </a:r>
            <a:r>
              <a:rPr sz="1650" b="1" spc="10" dirty="0">
                <a:latin typeface="Arial"/>
                <a:cs typeface="Arial"/>
              </a:rPr>
              <a:t>Flatout,</a:t>
            </a:r>
            <a:r>
              <a:rPr sz="1650" b="1" spc="70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15" dirty="0">
                <a:latin typeface="Arial"/>
                <a:cs typeface="Arial"/>
              </a:rPr>
              <a:t>Hummus </a:t>
            </a:r>
            <a:r>
              <a:rPr sz="1650" b="1" spc="20" dirty="0">
                <a:latin typeface="Arial"/>
                <a:cs typeface="Arial"/>
              </a:rPr>
              <a:t>or guacamole</a:t>
            </a:r>
            <a:r>
              <a:rPr sz="1650" b="1" spc="105" dirty="0">
                <a:latin typeface="Arial"/>
                <a:cs typeface="Arial"/>
              </a:rPr>
              <a:t> </a:t>
            </a:r>
            <a:r>
              <a:rPr sz="1650" b="1" spc="25" dirty="0">
                <a:latin typeface="Arial"/>
                <a:cs typeface="Arial"/>
              </a:rPr>
              <a:t>cups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dirty="0">
                <a:latin typeface="Arial"/>
                <a:cs typeface="Arial"/>
              </a:rPr>
              <a:t>String</a:t>
            </a:r>
            <a:r>
              <a:rPr sz="1650" b="1" spc="105" dirty="0">
                <a:latin typeface="Arial"/>
                <a:cs typeface="Arial"/>
              </a:rPr>
              <a:t> </a:t>
            </a:r>
            <a:r>
              <a:rPr sz="1650" b="1" spc="30" dirty="0">
                <a:latin typeface="Arial"/>
                <a:cs typeface="Arial"/>
              </a:rPr>
              <a:t>cheese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20" dirty="0">
                <a:latin typeface="Arial"/>
                <a:cs typeface="Arial"/>
              </a:rPr>
              <a:t>Cottage </a:t>
            </a:r>
            <a:r>
              <a:rPr sz="1650" b="1" spc="30" dirty="0">
                <a:latin typeface="Arial"/>
                <a:cs typeface="Arial"/>
              </a:rPr>
              <a:t>cheese</a:t>
            </a:r>
            <a:r>
              <a:rPr sz="1650" b="1" spc="-25" dirty="0">
                <a:latin typeface="Arial"/>
                <a:cs typeface="Arial"/>
              </a:rPr>
              <a:t> </a:t>
            </a:r>
            <a:r>
              <a:rPr sz="1650" b="1" spc="25" dirty="0">
                <a:latin typeface="Arial"/>
                <a:cs typeface="Arial"/>
              </a:rPr>
              <a:t>cups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-5" dirty="0">
                <a:latin typeface="Arial"/>
                <a:cs typeface="Arial"/>
              </a:rPr>
              <a:t>Boiled</a:t>
            </a:r>
            <a:r>
              <a:rPr sz="1650" b="1" spc="180" dirty="0">
                <a:latin typeface="Arial"/>
                <a:cs typeface="Arial"/>
              </a:rPr>
              <a:t> </a:t>
            </a:r>
            <a:r>
              <a:rPr sz="1650" b="1" spc="25" dirty="0">
                <a:latin typeface="Arial"/>
                <a:cs typeface="Arial"/>
              </a:rPr>
              <a:t>eggs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dirty="0">
                <a:latin typeface="Arial"/>
                <a:cs typeface="Arial"/>
              </a:rPr>
              <a:t>Kefir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50" b="1" spc="30" dirty="0">
                <a:latin typeface="Arial"/>
                <a:cs typeface="Arial"/>
              </a:rPr>
              <a:t>100 </a:t>
            </a:r>
            <a:r>
              <a:rPr sz="1650" b="1" spc="-5" dirty="0">
                <a:latin typeface="Arial"/>
                <a:cs typeface="Arial"/>
              </a:rPr>
              <a:t>calorie </a:t>
            </a:r>
            <a:r>
              <a:rPr sz="1650" b="1" spc="25" dirty="0">
                <a:latin typeface="Arial"/>
                <a:cs typeface="Arial"/>
              </a:rPr>
              <a:t>bags</a:t>
            </a:r>
            <a:r>
              <a:rPr sz="1650" b="1" spc="165" dirty="0">
                <a:latin typeface="Arial"/>
                <a:cs typeface="Arial"/>
              </a:rPr>
              <a:t> </a:t>
            </a:r>
            <a:r>
              <a:rPr sz="1650" b="1" spc="20" dirty="0">
                <a:latin typeface="Arial"/>
                <a:cs typeface="Arial"/>
              </a:rPr>
              <a:t>popcorn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4693920"/>
            <a:ext cx="2727960" cy="159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5359" y="1310639"/>
            <a:ext cx="1813559" cy="1742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8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1386840" algn="l"/>
                <a:tab pos="8251825" algn="l"/>
              </a:tabLst>
            </a:pPr>
            <a:r>
              <a:rPr dirty="0"/>
              <a:t> 	</a:t>
            </a:r>
            <a:r>
              <a:rPr spc="5" dirty="0"/>
              <a:t>Slow Cooking</a:t>
            </a:r>
            <a:r>
              <a:rPr spc="-175" dirty="0"/>
              <a:t> </a:t>
            </a:r>
            <a:r>
              <a:rPr spc="-5" dirty="0"/>
              <a:t>Devices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75" y="1462405"/>
            <a:ext cx="422021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b="1" dirty="0">
                <a:latin typeface="Arial"/>
                <a:cs typeface="Arial"/>
              </a:rPr>
              <a:t>Programmable </a:t>
            </a:r>
            <a:r>
              <a:rPr sz="2450" b="1" spc="-10" dirty="0">
                <a:latin typeface="Arial"/>
                <a:cs typeface="Arial"/>
              </a:rPr>
              <a:t>Slow</a:t>
            </a:r>
            <a:r>
              <a:rPr sz="2450" b="1" spc="-275" dirty="0">
                <a:latin typeface="Arial"/>
                <a:cs typeface="Arial"/>
              </a:rPr>
              <a:t> </a:t>
            </a:r>
            <a:r>
              <a:rPr sz="2450" b="1" spc="-25" dirty="0">
                <a:latin typeface="Arial"/>
                <a:cs typeface="Arial"/>
              </a:rPr>
              <a:t>Cooker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375" y="3171825"/>
            <a:ext cx="376364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b="1" spc="-10" dirty="0">
                <a:latin typeface="Arial"/>
                <a:cs typeface="Arial"/>
              </a:rPr>
              <a:t>Electric </a:t>
            </a:r>
            <a:r>
              <a:rPr sz="2450" b="1" dirty="0">
                <a:latin typeface="Arial"/>
                <a:cs typeface="Arial"/>
              </a:rPr>
              <a:t>Pressure</a:t>
            </a:r>
            <a:r>
              <a:rPr sz="2450" b="1" spc="-280" dirty="0">
                <a:latin typeface="Arial"/>
                <a:cs typeface="Arial"/>
              </a:rPr>
              <a:t> </a:t>
            </a:r>
            <a:r>
              <a:rPr sz="2450" b="1" spc="-25" dirty="0">
                <a:latin typeface="Arial"/>
                <a:cs typeface="Arial"/>
              </a:rPr>
              <a:t>Cooker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375" y="4728464"/>
            <a:ext cx="429704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Multi-Cookers </a:t>
            </a:r>
            <a:r>
              <a:rPr sz="2400" b="1" dirty="0">
                <a:latin typeface="Arial"/>
                <a:cs typeface="Arial"/>
              </a:rPr>
              <a:t>(Ninja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Foodi™)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934719"/>
            <a:ext cx="2839720" cy="176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6400" y="2560320"/>
            <a:ext cx="2900679" cy="177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9" y="4185920"/>
            <a:ext cx="3114039" cy="179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8629" y="336549"/>
            <a:ext cx="4208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Crock-Pot </a:t>
            </a:r>
            <a:r>
              <a:rPr u="none" spc="40" dirty="0"/>
              <a:t>Tips</a:t>
            </a:r>
            <a:r>
              <a:rPr u="none" spc="-330" dirty="0"/>
              <a:t> </a:t>
            </a:r>
            <a:r>
              <a:rPr b="0" u="none"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975105"/>
            <a:ext cx="6142355" cy="4848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latin typeface="Arial"/>
                <a:cs typeface="Arial"/>
              </a:rPr>
              <a:t>Never </a:t>
            </a:r>
            <a:r>
              <a:rPr sz="2800" b="1" spc="-25" dirty="0">
                <a:latin typeface="Arial"/>
                <a:cs typeface="Arial"/>
              </a:rPr>
              <a:t>cook </a:t>
            </a:r>
            <a:r>
              <a:rPr sz="2800" b="1" spc="5" dirty="0">
                <a:latin typeface="Arial"/>
                <a:cs typeface="Arial"/>
              </a:rPr>
              <a:t>from</a:t>
            </a:r>
            <a:r>
              <a:rPr sz="2800" b="1" spc="2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frozen!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5" dirty="0">
                <a:latin typeface="Arial"/>
                <a:cs typeface="Arial"/>
              </a:rPr>
              <a:t>Thaw </a:t>
            </a:r>
            <a:r>
              <a:rPr sz="2400" spc="-30" dirty="0">
                <a:latin typeface="Arial"/>
                <a:cs typeface="Arial"/>
              </a:rPr>
              <a:t>freezer </a:t>
            </a:r>
            <a:r>
              <a:rPr sz="2400" spc="-20" dirty="0">
                <a:latin typeface="Arial"/>
                <a:cs typeface="Arial"/>
              </a:rPr>
              <a:t>meals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30" dirty="0">
                <a:latin typeface="Arial"/>
                <a:cs typeface="Arial"/>
              </a:rPr>
              <a:t>meats</a:t>
            </a:r>
            <a:r>
              <a:rPr sz="2400" spc="3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800" b="1" spc="-25" dirty="0">
                <a:latin typeface="Arial"/>
                <a:cs typeface="Arial"/>
              </a:rPr>
              <a:t>Cook </a:t>
            </a:r>
            <a:r>
              <a:rPr sz="2800" b="1" spc="-15" dirty="0">
                <a:latin typeface="Arial"/>
                <a:cs typeface="Arial"/>
              </a:rPr>
              <a:t>on </a:t>
            </a:r>
            <a:r>
              <a:rPr sz="2800" b="1" spc="-30" dirty="0">
                <a:latin typeface="Arial"/>
                <a:cs typeface="Arial"/>
              </a:rPr>
              <a:t>low if </a:t>
            </a:r>
            <a:r>
              <a:rPr sz="2800" b="1" spc="-65" dirty="0">
                <a:latin typeface="Arial"/>
                <a:cs typeface="Arial"/>
              </a:rPr>
              <a:t>using </a:t>
            </a:r>
            <a:r>
              <a:rPr sz="2800" b="1" spc="-20" dirty="0">
                <a:latin typeface="Arial"/>
                <a:cs typeface="Arial"/>
              </a:rPr>
              <a:t>dairy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products.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15" dirty="0">
                <a:latin typeface="Arial"/>
                <a:cs typeface="Arial"/>
              </a:rPr>
              <a:t>Cream, </a:t>
            </a:r>
            <a:r>
              <a:rPr sz="2400" spc="-20" dirty="0">
                <a:latin typeface="Arial"/>
                <a:cs typeface="Arial"/>
              </a:rPr>
              <a:t>cheese, </a:t>
            </a:r>
            <a:r>
              <a:rPr sz="2400" spc="10" dirty="0">
                <a:latin typeface="Arial"/>
                <a:cs typeface="Arial"/>
              </a:rPr>
              <a:t>milk, </a:t>
            </a:r>
            <a:r>
              <a:rPr sz="2400" spc="-10" dirty="0">
                <a:latin typeface="Arial"/>
                <a:cs typeface="Arial"/>
              </a:rPr>
              <a:t>sour </a:t>
            </a:r>
            <a:r>
              <a:rPr sz="2400" spc="-20" dirty="0">
                <a:latin typeface="Arial"/>
                <a:cs typeface="Arial"/>
              </a:rPr>
              <a:t>cream,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15" dirty="0">
                <a:latin typeface="Arial"/>
                <a:cs typeface="Arial"/>
              </a:rPr>
              <a:t>Prevents </a:t>
            </a:r>
            <a:r>
              <a:rPr sz="2400" spc="-5" dirty="0">
                <a:latin typeface="Arial"/>
                <a:cs typeface="Arial"/>
              </a:rPr>
              <a:t>dairy products </a:t>
            </a:r>
            <a:r>
              <a:rPr sz="2400" spc="-20" dirty="0">
                <a:latin typeface="Arial"/>
                <a:cs typeface="Arial"/>
              </a:rPr>
              <a:t>from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curdling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Sauté </a:t>
            </a:r>
            <a:r>
              <a:rPr sz="2400" b="1" spc="-15" dirty="0">
                <a:latin typeface="Arial"/>
                <a:cs typeface="Arial"/>
              </a:rPr>
              <a:t>or grill </a:t>
            </a:r>
            <a:r>
              <a:rPr sz="2400" b="1" spc="-5" dirty="0">
                <a:latin typeface="Arial"/>
                <a:cs typeface="Arial"/>
              </a:rPr>
              <a:t>veggies </a:t>
            </a:r>
            <a:r>
              <a:rPr sz="2400" b="1" spc="-10" dirty="0">
                <a:latin typeface="Arial"/>
                <a:cs typeface="Arial"/>
              </a:rPr>
              <a:t>for </a:t>
            </a:r>
            <a:r>
              <a:rPr sz="2400" b="1" spc="10" dirty="0">
                <a:latin typeface="Arial"/>
                <a:cs typeface="Arial"/>
              </a:rPr>
              <a:t>extra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flavor.</a:t>
            </a:r>
            <a:endParaRPr sz="24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latin typeface="Arial"/>
                <a:cs typeface="Arial"/>
              </a:rPr>
              <a:t>Onions, peppers, mushrooms,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Don’t </a:t>
            </a:r>
            <a:r>
              <a:rPr sz="2400" b="1" dirty="0">
                <a:latin typeface="Arial"/>
                <a:cs typeface="Arial"/>
              </a:rPr>
              <a:t>over </a:t>
            </a:r>
            <a:r>
              <a:rPr sz="2400" b="1" spc="-10" dirty="0">
                <a:latin typeface="Arial"/>
                <a:cs typeface="Arial"/>
              </a:rPr>
              <a:t>cook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chicken.</a:t>
            </a:r>
            <a:endParaRPr sz="24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5" dirty="0">
                <a:latin typeface="Arial"/>
                <a:cs typeface="Arial"/>
              </a:rPr>
              <a:t>5-6 </a:t>
            </a:r>
            <a:r>
              <a:rPr sz="2400" spc="-5" dirty="0">
                <a:latin typeface="Arial"/>
                <a:cs typeface="Arial"/>
              </a:rPr>
              <a:t>hours </a:t>
            </a:r>
            <a:r>
              <a:rPr sz="2400" spc="-30" dirty="0">
                <a:latin typeface="Arial"/>
                <a:cs typeface="Arial"/>
              </a:rPr>
              <a:t>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low.</a:t>
            </a:r>
            <a:endParaRPr sz="24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latin typeface="Arial"/>
                <a:cs typeface="Arial"/>
              </a:rPr>
              <a:t>Consider </a:t>
            </a:r>
            <a:r>
              <a:rPr sz="2400" spc="-10" dirty="0">
                <a:latin typeface="Arial"/>
                <a:cs typeface="Arial"/>
              </a:rPr>
              <a:t>programmable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crock-pot.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5600" y="3738879"/>
            <a:ext cx="2143759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3017520" algn="l"/>
                <a:tab pos="8251825" algn="l"/>
              </a:tabLst>
            </a:pPr>
            <a:r>
              <a:rPr dirty="0"/>
              <a:t> 	Essentials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1417574"/>
            <a:ext cx="3092450" cy="3220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latin typeface="Arial"/>
                <a:cs typeface="Arial"/>
              </a:rPr>
              <a:t>Non-stick</a:t>
            </a:r>
            <a:r>
              <a:rPr sz="2800" b="1" spc="28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spray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310000"/>
              </a:lnSpc>
              <a:spcBef>
                <a:spcPts val="960"/>
              </a:spcBef>
            </a:pPr>
            <a:r>
              <a:rPr sz="2800" b="1" spc="-25" dirty="0">
                <a:latin typeface="Arial"/>
                <a:cs typeface="Arial"/>
              </a:rPr>
              <a:t>Meat </a:t>
            </a:r>
            <a:r>
              <a:rPr sz="2800" b="1" spc="-20" dirty="0">
                <a:latin typeface="Arial"/>
                <a:cs typeface="Arial"/>
              </a:rPr>
              <a:t>thermometer  </a:t>
            </a:r>
            <a:r>
              <a:rPr sz="2800" b="1" spc="-35" dirty="0">
                <a:latin typeface="Arial"/>
                <a:cs typeface="Arial"/>
              </a:rPr>
              <a:t>Liners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98573" y="1026160"/>
            <a:ext cx="760658" cy="151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2559" y="2306320"/>
            <a:ext cx="3073399" cy="223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3679" y="4551679"/>
            <a:ext cx="3459479" cy="155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8629" y="336549"/>
            <a:ext cx="48641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/>
              <a:t>More </a:t>
            </a:r>
            <a:r>
              <a:rPr u="none" spc="20" dirty="0"/>
              <a:t>on</a:t>
            </a:r>
            <a:r>
              <a:rPr u="none" spc="-105" dirty="0"/>
              <a:t> </a:t>
            </a:r>
            <a:r>
              <a:rPr u="none" spc="10" dirty="0"/>
              <a:t>Crock-Pots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1014730"/>
            <a:ext cx="7557770" cy="429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latin typeface="Arial"/>
                <a:cs typeface="Arial"/>
              </a:rPr>
              <a:t>Drain </a:t>
            </a:r>
            <a:r>
              <a:rPr sz="2800" b="1" spc="-50" dirty="0">
                <a:latin typeface="Arial"/>
                <a:cs typeface="Arial"/>
              </a:rPr>
              <a:t>and </a:t>
            </a:r>
            <a:r>
              <a:rPr sz="2800" b="1" spc="-40" dirty="0">
                <a:latin typeface="Arial"/>
                <a:cs typeface="Arial"/>
              </a:rPr>
              <a:t>rinse </a:t>
            </a:r>
            <a:r>
              <a:rPr sz="2800" b="1" spc="-60" dirty="0">
                <a:latin typeface="Arial"/>
                <a:cs typeface="Arial"/>
              </a:rPr>
              <a:t>canned </a:t>
            </a:r>
            <a:r>
              <a:rPr sz="2800" b="1" spc="-30" dirty="0">
                <a:latin typeface="Arial"/>
                <a:cs typeface="Arial"/>
              </a:rPr>
              <a:t>vegetables </a:t>
            </a:r>
            <a:r>
              <a:rPr sz="2800" b="1" spc="-15" dirty="0">
                <a:latin typeface="Arial"/>
                <a:cs typeface="Arial"/>
              </a:rPr>
              <a:t>or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beans.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20" dirty="0">
                <a:latin typeface="Arial"/>
                <a:cs typeface="Arial"/>
              </a:rPr>
              <a:t>Removes </a:t>
            </a:r>
            <a:r>
              <a:rPr sz="2400" spc="-35" dirty="0">
                <a:latin typeface="Arial"/>
                <a:cs typeface="Arial"/>
              </a:rPr>
              <a:t>excess </a:t>
            </a:r>
            <a:r>
              <a:rPr sz="2400" spc="15" dirty="0">
                <a:latin typeface="Arial"/>
                <a:cs typeface="Arial"/>
              </a:rPr>
              <a:t>liquid </a:t>
            </a:r>
            <a:r>
              <a:rPr sz="2400" spc="-15" dirty="0">
                <a:latin typeface="Arial"/>
                <a:cs typeface="Arial"/>
              </a:rPr>
              <a:t>and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salt.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70" dirty="0">
                <a:latin typeface="Arial"/>
                <a:cs typeface="Arial"/>
              </a:rPr>
              <a:t>Add </a:t>
            </a:r>
            <a:r>
              <a:rPr sz="2800" b="1" spc="-25" dirty="0">
                <a:latin typeface="Arial"/>
                <a:cs typeface="Arial"/>
              </a:rPr>
              <a:t>leafy </a:t>
            </a:r>
            <a:r>
              <a:rPr sz="2800" b="1" spc="-35" dirty="0">
                <a:latin typeface="Arial"/>
                <a:cs typeface="Arial"/>
              </a:rPr>
              <a:t>greens </a:t>
            </a:r>
            <a:r>
              <a:rPr sz="2800" b="1" spc="-20" dirty="0">
                <a:latin typeface="Arial"/>
                <a:cs typeface="Arial"/>
              </a:rPr>
              <a:t>at </a:t>
            </a:r>
            <a:r>
              <a:rPr sz="2800" b="1" spc="-30" dirty="0">
                <a:latin typeface="Arial"/>
                <a:cs typeface="Arial"/>
              </a:rPr>
              <a:t>the </a:t>
            </a:r>
            <a:r>
              <a:rPr sz="2800" b="1" spc="-50" dirty="0">
                <a:latin typeface="Arial"/>
                <a:cs typeface="Arial"/>
              </a:rPr>
              <a:t>end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-45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cooking.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5" dirty="0">
                <a:latin typeface="Arial"/>
                <a:cs typeface="Arial"/>
              </a:rPr>
              <a:t>Spinach, </a:t>
            </a:r>
            <a:r>
              <a:rPr sz="2400" spc="-20" dirty="0">
                <a:latin typeface="Arial"/>
                <a:cs typeface="Arial"/>
              </a:rPr>
              <a:t>kale,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45" dirty="0">
                <a:latin typeface="Arial"/>
                <a:cs typeface="Arial"/>
              </a:rPr>
              <a:t>Thaw </a:t>
            </a:r>
            <a:r>
              <a:rPr sz="2800" b="1" dirty="0">
                <a:latin typeface="Arial"/>
                <a:cs typeface="Arial"/>
              </a:rPr>
              <a:t>frozen </a:t>
            </a:r>
            <a:r>
              <a:rPr sz="2800" b="1" spc="-35" dirty="0">
                <a:latin typeface="Arial"/>
                <a:cs typeface="Arial"/>
              </a:rPr>
              <a:t>veggies </a:t>
            </a:r>
            <a:r>
              <a:rPr sz="2800" b="1" spc="-10" dirty="0">
                <a:latin typeface="Arial"/>
                <a:cs typeface="Arial"/>
              </a:rPr>
              <a:t>before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cooking.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Toss </a:t>
            </a:r>
            <a:r>
              <a:rPr sz="2800" b="1" spc="-30" dirty="0">
                <a:latin typeface="Arial"/>
                <a:cs typeface="Arial"/>
              </a:rPr>
              <a:t>in cooked </a:t>
            </a:r>
            <a:r>
              <a:rPr sz="2800" b="1" spc="-35" dirty="0">
                <a:latin typeface="Arial"/>
                <a:cs typeface="Arial"/>
              </a:rPr>
              <a:t>grains </a:t>
            </a:r>
            <a:r>
              <a:rPr sz="2800" b="1" spc="-20" dirty="0">
                <a:latin typeface="Arial"/>
                <a:cs typeface="Arial"/>
              </a:rPr>
              <a:t>at </a:t>
            </a:r>
            <a:r>
              <a:rPr sz="2800" b="1" spc="-30" dirty="0">
                <a:latin typeface="Arial"/>
                <a:cs typeface="Arial"/>
              </a:rPr>
              <a:t>the </a:t>
            </a:r>
            <a:r>
              <a:rPr sz="2800" b="1" spc="-50" dirty="0">
                <a:latin typeface="Arial"/>
                <a:cs typeface="Arial"/>
              </a:rPr>
              <a:t>end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-46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cooking.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10" dirty="0">
                <a:latin typeface="Arial"/>
                <a:cs typeface="Arial"/>
              </a:rPr>
              <a:t>15-30 </a:t>
            </a:r>
            <a:r>
              <a:rPr sz="2400" spc="-5" dirty="0">
                <a:latin typeface="Arial"/>
                <a:cs typeface="Arial"/>
              </a:rPr>
              <a:t>minutes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left.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6480" y="1833848"/>
            <a:ext cx="1513840" cy="137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028189" algn="l"/>
                <a:tab pos="8251825" algn="l"/>
              </a:tabLst>
            </a:pPr>
            <a:r>
              <a:rPr dirty="0"/>
              <a:t> 	Family</a:t>
            </a:r>
            <a:r>
              <a:rPr spc="-110" dirty="0"/>
              <a:t> </a:t>
            </a:r>
            <a:r>
              <a:rPr dirty="0"/>
              <a:t>Favorites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1203960"/>
            <a:ext cx="4799965" cy="460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40" dirty="0">
                <a:latin typeface="Arial"/>
                <a:cs typeface="Arial"/>
              </a:rPr>
              <a:t>Buffalo </a:t>
            </a:r>
            <a:r>
              <a:rPr sz="2800" b="1" spc="-35" dirty="0">
                <a:latin typeface="Arial"/>
                <a:cs typeface="Arial"/>
              </a:rPr>
              <a:t>Chicken</a:t>
            </a:r>
            <a:r>
              <a:rPr sz="2800" b="1" spc="-18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Soup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latin typeface="Arial"/>
                <a:cs typeface="Arial"/>
              </a:rPr>
              <a:t>Taco</a:t>
            </a:r>
            <a:r>
              <a:rPr sz="2800" b="1" spc="14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Soup</a:t>
            </a:r>
            <a:endParaRPr sz="2800">
              <a:latin typeface="Arial"/>
              <a:cs typeface="Arial"/>
            </a:endParaRPr>
          </a:p>
          <a:p>
            <a:pPr marL="12700" marR="27305">
              <a:lnSpc>
                <a:spcPct val="185900"/>
              </a:lnSpc>
              <a:spcBef>
                <a:spcPts val="5"/>
              </a:spcBef>
            </a:pPr>
            <a:r>
              <a:rPr sz="2800" b="1" spc="-50" dirty="0">
                <a:latin typeface="Arial"/>
                <a:cs typeface="Arial"/>
              </a:rPr>
              <a:t>Pulled </a:t>
            </a:r>
            <a:r>
              <a:rPr sz="2800" b="1" spc="-70" dirty="0">
                <a:latin typeface="Arial"/>
                <a:cs typeface="Arial"/>
              </a:rPr>
              <a:t>BBQ </a:t>
            </a:r>
            <a:r>
              <a:rPr sz="2800" b="1" spc="-10" dirty="0">
                <a:latin typeface="Arial"/>
                <a:cs typeface="Arial"/>
              </a:rPr>
              <a:t>Pork </a:t>
            </a:r>
            <a:r>
              <a:rPr sz="2800" b="1" spc="-20" dirty="0">
                <a:latin typeface="Arial"/>
                <a:cs typeface="Arial"/>
              </a:rPr>
              <a:t>or </a:t>
            </a:r>
            <a:r>
              <a:rPr sz="2800" b="1" spc="-35" dirty="0">
                <a:latin typeface="Arial"/>
                <a:cs typeface="Arial"/>
              </a:rPr>
              <a:t>Chicken  </a:t>
            </a:r>
            <a:r>
              <a:rPr sz="2800" b="1" spc="-45" dirty="0">
                <a:latin typeface="Arial"/>
                <a:cs typeface="Arial"/>
              </a:rPr>
              <a:t>Chicken</a:t>
            </a:r>
            <a:r>
              <a:rPr sz="2800" b="1" spc="30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Tacos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200300"/>
              </a:lnSpc>
            </a:pPr>
            <a:r>
              <a:rPr sz="2800" b="1" spc="-45" dirty="0">
                <a:latin typeface="Arial"/>
                <a:cs typeface="Arial"/>
              </a:rPr>
              <a:t>Balsamic </a:t>
            </a:r>
            <a:r>
              <a:rPr sz="2800" b="1" spc="-10" dirty="0">
                <a:latin typeface="Arial"/>
                <a:cs typeface="Arial"/>
              </a:rPr>
              <a:t>Pork </a:t>
            </a:r>
            <a:r>
              <a:rPr sz="2800" b="1" spc="-30" dirty="0">
                <a:latin typeface="Arial"/>
                <a:cs typeface="Arial"/>
              </a:rPr>
              <a:t>Tenderloin  </a:t>
            </a:r>
            <a:r>
              <a:rPr sz="2800" b="1" spc="-55" dirty="0">
                <a:latin typeface="Arial"/>
                <a:cs typeface="Arial"/>
              </a:rPr>
              <a:t>Quinoa </a:t>
            </a:r>
            <a:r>
              <a:rPr sz="2800" b="1" spc="-40" dirty="0">
                <a:latin typeface="Arial"/>
                <a:cs typeface="Arial"/>
              </a:rPr>
              <a:t>Enchilada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Casserole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72479" y="1859279"/>
            <a:ext cx="3048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8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1405890" algn="l"/>
                <a:tab pos="8251825" algn="l"/>
              </a:tabLst>
            </a:pPr>
            <a:r>
              <a:rPr dirty="0"/>
              <a:t> 	</a:t>
            </a:r>
            <a:r>
              <a:rPr spc="-5" dirty="0"/>
              <a:t>Creating Meal</a:t>
            </a:r>
            <a:r>
              <a:rPr spc="-15" dirty="0"/>
              <a:t> </a:t>
            </a:r>
            <a:r>
              <a:rPr spc="10" dirty="0"/>
              <a:t>Themes	</a:t>
            </a:r>
          </a:p>
        </p:txBody>
      </p:sp>
      <p:sp>
        <p:nvSpPr>
          <p:cNvPr id="5" name="object 5"/>
          <p:cNvSpPr/>
          <p:nvPr/>
        </p:nvSpPr>
        <p:spPr>
          <a:xfrm>
            <a:off x="751840" y="1005839"/>
            <a:ext cx="7640320" cy="5090160"/>
          </a:xfrm>
          <a:custGeom>
            <a:avLst/>
            <a:gdLst/>
            <a:ahLst/>
            <a:cxnLst/>
            <a:rect l="l" t="t" r="r" b="b"/>
            <a:pathLst>
              <a:path w="7640320" h="5090160">
                <a:moveTo>
                  <a:pt x="5095240" y="0"/>
                </a:moveTo>
                <a:lnTo>
                  <a:pt x="5095240" y="1272539"/>
                </a:lnTo>
                <a:lnTo>
                  <a:pt x="0" y="1272539"/>
                </a:lnTo>
                <a:lnTo>
                  <a:pt x="0" y="3817620"/>
                </a:lnTo>
                <a:lnTo>
                  <a:pt x="5095240" y="3817620"/>
                </a:lnTo>
                <a:lnTo>
                  <a:pt x="5095240" y="5090160"/>
                </a:lnTo>
                <a:lnTo>
                  <a:pt x="7640319" y="2545080"/>
                </a:lnTo>
                <a:lnTo>
                  <a:pt x="5095240" y="0"/>
                </a:lnTo>
                <a:close/>
              </a:path>
            </a:pathLst>
          </a:custGeom>
          <a:solidFill>
            <a:srgbClr val="CAD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6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1320800" y="0"/>
                </a:moveTo>
                <a:lnTo>
                  <a:pt x="264160" y="0"/>
                </a:lnTo>
                <a:lnTo>
                  <a:pt x="216678" y="4254"/>
                </a:lnTo>
                <a:lnTo>
                  <a:pt x="171988" y="16522"/>
                </a:lnTo>
                <a:lnTo>
                  <a:pt x="130836" y="36058"/>
                </a:lnTo>
                <a:lnTo>
                  <a:pt x="93967" y="62116"/>
                </a:lnTo>
                <a:lnTo>
                  <a:pt x="62129" y="93952"/>
                </a:lnTo>
                <a:lnTo>
                  <a:pt x="36067" y="130819"/>
                </a:lnTo>
                <a:lnTo>
                  <a:pt x="16527" y="171973"/>
                </a:lnTo>
                <a:lnTo>
                  <a:pt x="4256" y="216668"/>
                </a:lnTo>
                <a:lnTo>
                  <a:pt x="0" y="264159"/>
                </a:lnTo>
                <a:lnTo>
                  <a:pt x="0" y="1777999"/>
                </a:lnTo>
                <a:lnTo>
                  <a:pt x="4256" y="1825491"/>
                </a:lnTo>
                <a:lnTo>
                  <a:pt x="16527" y="1870186"/>
                </a:lnTo>
                <a:lnTo>
                  <a:pt x="36067" y="1911340"/>
                </a:lnTo>
                <a:lnTo>
                  <a:pt x="62129" y="1948207"/>
                </a:lnTo>
                <a:lnTo>
                  <a:pt x="93967" y="1980043"/>
                </a:lnTo>
                <a:lnTo>
                  <a:pt x="130836" y="2006101"/>
                </a:lnTo>
                <a:lnTo>
                  <a:pt x="171988" y="2025637"/>
                </a:lnTo>
                <a:lnTo>
                  <a:pt x="216678" y="2037905"/>
                </a:lnTo>
                <a:lnTo>
                  <a:pt x="264160" y="2042159"/>
                </a:lnTo>
                <a:lnTo>
                  <a:pt x="1320800" y="2042159"/>
                </a:lnTo>
                <a:lnTo>
                  <a:pt x="1368291" y="2037905"/>
                </a:lnTo>
                <a:lnTo>
                  <a:pt x="1412986" y="2025637"/>
                </a:lnTo>
                <a:lnTo>
                  <a:pt x="1454140" y="2006101"/>
                </a:lnTo>
                <a:lnTo>
                  <a:pt x="1491007" y="1980043"/>
                </a:lnTo>
                <a:lnTo>
                  <a:pt x="1522843" y="1948207"/>
                </a:lnTo>
                <a:lnTo>
                  <a:pt x="1548901" y="1911340"/>
                </a:lnTo>
                <a:lnTo>
                  <a:pt x="1568437" y="1870186"/>
                </a:lnTo>
                <a:lnTo>
                  <a:pt x="1580705" y="1825491"/>
                </a:lnTo>
                <a:lnTo>
                  <a:pt x="1584960" y="1777999"/>
                </a:lnTo>
                <a:lnTo>
                  <a:pt x="1584960" y="264159"/>
                </a:lnTo>
                <a:lnTo>
                  <a:pt x="1580705" y="216668"/>
                </a:lnTo>
                <a:lnTo>
                  <a:pt x="1568437" y="171973"/>
                </a:lnTo>
                <a:lnTo>
                  <a:pt x="1548901" y="130819"/>
                </a:lnTo>
                <a:lnTo>
                  <a:pt x="1522843" y="93952"/>
                </a:lnTo>
                <a:lnTo>
                  <a:pt x="1491007" y="62116"/>
                </a:lnTo>
                <a:lnTo>
                  <a:pt x="1454140" y="36058"/>
                </a:lnTo>
                <a:lnTo>
                  <a:pt x="1412986" y="16522"/>
                </a:lnTo>
                <a:lnTo>
                  <a:pt x="1368291" y="4254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6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0" y="264159"/>
                </a:moveTo>
                <a:lnTo>
                  <a:pt x="4256" y="216668"/>
                </a:lnTo>
                <a:lnTo>
                  <a:pt x="16527" y="171973"/>
                </a:lnTo>
                <a:lnTo>
                  <a:pt x="36067" y="130819"/>
                </a:lnTo>
                <a:lnTo>
                  <a:pt x="62129" y="93952"/>
                </a:lnTo>
                <a:lnTo>
                  <a:pt x="93967" y="62116"/>
                </a:lnTo>
                <a:lnTo>
                  <a:pt x="130836" y="36058"/>
                </a:lnTo>
                <a:lnTo>
                  <a:pt x="171988" y="16522"/>
                </a:lnTo>
                <a:lnTo>
                  <a:pt x="216678" y="4254"/>
                </a:lnTo>
                <a:lnTo>
                  <a:pt x="264160" y="0"/>
                </a:lnTo>
                <a:lnTo>
                  <a:pt x="1320800" y="0"/>
                </a:lnTo>
                <a:lnTo>
                  <a:pt x="1368291" y="4254"/>
                </a:lnTo>
                <a:lnTo>
                  <a:pt x="1412986" y="16522"/>
                </a:lnTo>
                <a:lnTo>
                  <a:pt x="1454140" y="36058"/>
                </a:lnTo>
                <a:lnTo>
                  <a:pt x="1491007" y="62116"/>
                </a:lnTo>
                <a:lnTo>
                  <a:pt x="1522843" y="93952"/>
                </a:lnTo>
                <a:lnTo>
                  <a:pt x="1548901" y="130819"/>
                </a:lnTo>
                <a:lnTo>
                  <a:pt x="1568437" y="171973"/>
                </a:lnTo>
                <a:lnTo>
                  <a:pt x="1580705" y="216668"/>
                </a:lnTo>
                <a:lnTo>
                  <a:pt x="1584960" y="264159"/>
                </a:lnTo>
                <a:lnTo>
                  <a:pt x="1584960" y="1777999"/>
                </a:lnTo>
                <a:lnTo>
                  <a:pt x="1580705" y="1825491"/>
                </a:lnTo>
                <a:lnTo>
                  <a:pt x="1568437" y="1870186"/>
                </a:lnTo>
                <a:lnTo>
                  <a:pt x="1548901" y="1911340"/>
                </a:lnTo>
                <a:lnTo>
                  <a:pt x="1522843" y="1948207"/>
                </a:lnTo>
                <a:lnTo>
                  <a:pt x="1491007" y="1980043"/>
                </a:lnTo>
                <a:lnTo>
                  <a:pt x="1454140" y="2006101"/>
                </a:lnTo>
                <a:lnTo>
                  <a:pt x="1412986" y="2025637"/>
                </a:lnTo>
                <a:lnTo>
                  <a:pt x="1368291" y="2037905"/>
                </a:lnTo>
                <a:lnTo>
                  <a:pt x="1320800" y="2042159"/>
                </a:lnTo>
                <a:lnTo>
                  <a:pt x="264160" y="2042159"/>
                </a:lnTo>
                <a:lnTo>
                  <a:pt x="216678" y="2037905"/>
                </a:lnTo>
                <a:lnTo>
                  <a:pt x="171988" y="2025637"/>
                </a:lnTo>
                <a:lnTo>
                  <a:pt x="130836" y="2006101"/>
                </a:lnTo>
                <a:lnTo>
                  <a:pt x="93967" y="1980043"/>
                </a:lnTo>
                <a:lnTo>
                  <a:pt x="62129" y="1948207"/>
                </a:lnTo>
                <a:lnTo>
                  <a:pt x="36067" y="1911340"/>
                </a:lnTo>
                <a:lnTo>
                  <a:pt x="16527" y="1870186"/>
                </a:lnTo>
                <a:lnTo>
                  <a:pt x="4256" y="1825491"/>
                </a:lnTo>
                <a:lnTo>
                  <a:pt x="0" y="1777999"/>
                </a:lnTo>
                <a:lnTo>
                  <a:pt x="0" y="264159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707" y="3328352"/>
            <a:ext cx="1359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Crock </a:t>
            </a:r>
            <a:r>
              <a:rPr sz="1200" b="1" spc="-10" dirty="0">
                <a:latin typeface="Arial"/>
                <a:cs typeface="Arial"/>
              </a:rPr>
              <a:t>Pot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Monday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35479" y="252476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1320799" y="0"/>
                </a:moveTo>
                <a:lnTo>
                  <a:pt x="264159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1778000"/>
                </a:lnTo>
                <a:lnTo>
                  <a:pt x="4254" y="1825491"/>
                </a:lnTo>
                <a:lnTo>
                  <a:pt x="16522" y="1870186"/>
                </a:lnTo>
                <a:lnTo>
                  <a:pt x="36058" y="1911340"/>
                </a:lnTo>
                <a:lnTo>
                  <a:pt x="62116" y="1948207"/>
                </a:lnTo>
                <a:lnTo>
                  <a:pt x="93952" y="1980043"/>
                </a:lnTo>
                <a:lnTo>
                  <a:pt x="130819" y="2006101"/>
                </a:lnTo>
                <a:lnTo>
                  <a:pt x="171973" y="2025637"/>
                </a:lnTo>
                <a:lnTo>
                  <a:pt x="216668" y="2037905"/>
                </a:lnTo>
                <a:lnTo>
                  <a:pt x="264159" y="2042159"/>
                </a:lnTo>
                <a:lnTo>
                  <a:pt x="1320799" y="2042159"/>
                </a:lnTo>
                <a:lnTo>
                  <a:pt x="1368291" y="2037905"/>
                </a:lnTo>
                <a:lnTo>
                  <a:pt x="1412986" y="2025637"/>
                </a:lnTo>
                <a:lnTo>
                  <a:pt x="1454140" y="2006101"/>
                </a:lnTo>
                <a:lnTo>
                  <a:pt x="1491007" y="1980043"/>
                </a:lnTo>
                <a:lnTo>
                  <a:pt x="1522843" y="1948207"/>
                </a:lnTo>
                <a:lnTo>
                  <a:pt x="1548901" y="1911340"/>
                </a:lnTo>
                <a:lnTo>
                  <a:pt x="1568437" y="1870186"/>
                </a:lnTo>
                <a:lnTo>
                  <a:pt x="1580705" y="1825491"/>
                </a:lnTo>
                <a:lnTo>
                  <a:pt x="1584959" y="1778000"/>
                </a:lnTo>
                <a:lnTo>
                  <a:pt x="1584959" y="264160"/>
                </a:lnTo>
                <a:lnTo>
                  <a:pt x="1580705" y="216668"/>
                </a:lnTo>
                <a:lnTo>
                  <a:pt x="1568437" y="171973"/>
                </a:lnTo>
                <a:lnTo>
                  <a:pt x="1548901" y="130819"/>
                </a:lnTo>
                <a:lnTo>
                  <a:pt x="1522843" y="93952"/>
                </a:lnTo>
                <a:lnTo>
                  <a:pt x="1491007" y="62116"/>
                </a:lnTo>
                <a:lnTo>
                  <a:pt x="1454140" y="36058"/>
                </a:lnTo>
                <a:lnTo>
                  <a:pt x="1412986" y="16522"/>
                </a:lnTo>
                <a:lnTo>
                  <a:pt x="1368291" y="4254"/>
                </a:lnTo>
                <a:lnTo>
                  <a:pt x="1320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5479" y="252476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0" y="264160"/>
                </a:move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59" y="0"/>
                </a:lnTo>
                <a:lnTo>
                  <a:pt x="1320799" y="0"/>
                </a:lnTo>
                <a:lnTo>
                  <a:pt x="1368291" y="4254"/>
                </a:lnTo>
                <a:lnTo>
                  <a:pt x="1412986" y="16522"/>
                </a:lnTo>
                <a:lnTo>
                  <a:pt x="1454140" y="36058"/>
                </a:lnTo>
                <a:lnTo>
                  <a:pt x="1491007" y="62116"/>
                </a:lnTo>
                <a:lnTo>
                  <a:pt x="1522843" y="93952"/>
                </a:lnTo>
                <a:lnTo>
                  <a:pt x="1548901" y="130819"/>
                </a:lnTo>
                <a:lnTo>
                  <a:pt x="1568437" y="171973"/>
                </a:lnTo>
                <a:lnTo>
                  <a:pt x="1580705" y="216668"/>
                </a:lnTo>
                <a:lnTo>
                  <a:pt x="1584959" y="264160"/>
                </a:lnTo>
                <a:lnTo>
                  <a:pt x="1584959" y="1778000"/>
                </a:lnTo>
                <a:lnTo>
                  <a:pt x="1580705" y="1825491"/>
                </a:lnTo>
                <a:lnTo>
                  <a:pt x="1568437" y="1870186"/>
                </a:lnTo>
                <a:lnTo>
                  <a:pt x="1548901" y="1911340"/>
                </a:lnTo>
                <a:lnTo>
                  <a:pt x="1522843" y="1948207"/>
                </a:lnTo>
                <a:lnTo>
                  <a:pt x="1491007" y="1980043"/>
                </a:lnTo>
                <a:lnTo>
                  <a:pt x="1454140" y="2006101"/>
                </a:lnTo>
                <a:lnTo>
                  <a:pt x="1412986" y="2025637"/>
                </a:lnTo>
                <a:lnTo>
                  <a:pt x="1368291" y="2037905"/>
                </a:lnTo>
                <a:lnTo>
                  <a:pt x="1320799" y="2042159"/>
                </a:lnTo>
                <a:lnTo>
                  <a:pt x="264159" y="2042159"/>
                </a:lnTo>
                <a:lnTo>
                  <a:pt x="216668" y="2037905"/>
                </a:lnTo>
                <a:lnTo>
                  <a:pt x="171973" y="2025637"/>
                </a:lnTo>
                <a:lnTo>
                  <a:pt x="130819" y="2006101"/>
                </a:lnTo>
                <a:lnTo>
                  <a:pt x="93952" y="1980043"/>
                </a:lnTo>
                <a:lnTo>
                  <a:pt x="62116" y="1948207"/>
                </a:lnTo>
                <a:lnTo>
                  <a:pt x="36058" y="1911340"/>
                </a:lnTo>
                <a:lnTo>
                  <a:pt x="16522" y="1870186"/>
                </a:lnTo>
                <a:lnTo>
                  <a:pt x="4254" y="1825491"/>
                </a:lnTo>
                <a:lnTo>
                  <a:pt x="0" y="1778000"/>
                </a:lnTo>
                <a:lnTo>
                  <a:pt x="0" y="264160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23185" y="3369945"/>
            <a:ext cx="1217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Grilling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Tuesday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460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1320800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1777999"/>
                </a:lnTo>
                <a:lnTo>
                  <a:pt x="4254" y="1825491"/>
                </a:lnTo>
                <a:lnTo>
                  <a:pt x="16522" y="1870186"/>
                </a:lnTo>
                <a:lnTo>
                  <a:pt x="36058" y="1911340"/>
                </a:lnTo>
                <a:lnTo>
                  <a:pt x="62116" y="1948207"/>
                </a:lnTo>
                <a:lnTo>
                  <a:pt x="93952" y="1980043"/>
                </a:lnTo>
                <a:lnTo>
                  <a:pt x="130819" y="2006101"/>
                </a:lnTo>
                <a:lnTo>
                  <a:pt x="171973" y="2025637"/>
                </a:lnTo>
                <a:lnTo>
                  <a:pt x="216668" y="2037905"/>
                </a:lnTo>
                <a:lnTo>
                  <a:pt x="264160" y="2042159"/>
                </a:lnTo>
                <a:lnTo>
                  <a:pt x="1320800" y="2042159"/>
                </a:lnTo>
                <a:lnTo>
                  <a:pt x="1368291" y="2037905"/>
                </a:lnTo>
                <a:lnTo>
                  <a:pt x="1412986" y="2025637"/>
                </a:lnTo>
                <a:lnTo>
                  <a:pt x="1454140" y="2006101"/>
                </a:lnTo>
                <a:lnTo>
                  <a:pt x="1491007" y="1980043"/>
                </a:lnTo>
                <a:lnTo>
                  <a:pt x="1522843" y="1948207"/>
                </a:lnTo>
                <a:lnTo>
                  <a:pt x="1548901" y="1911340"/>
                </a:lnTo>
                <a:lnTo>
                  <a:pt x="1568437" y="1870186"/>
                </a:lnTo>
                <a:lnTo>
                  <a:pt x="1580705" y="1825491"/>
                </a:lnTo>
                <a:lnTo>
                  <a:pt x="1584960" y="1777999"/>
                </a:lnTo>
                <a:lnTo>
                  <a:pt x="1584960" y="264159"/>
                </a:lnTo>
                <a:lnTo>
                  <a:pt x="1580705" y="216668"/>
                </a:lnTo>
                <a:lnTo>
                  <a:pt x="1568437" y="171973"/>
                </a:lnTo>
                <a:lnTo>
                  <a:pt x="1548901" y="130819"/>
                </a:lnTo>
                <a:lnTo>
                  <a:pt x="1522843" y="93952"/>
                </a:lnTo>
                <a:lnTo>
                  <a:pt x="1491007" y="62116"/>
                </a:lnTo>
                <a:lnTo>
                  <a:pt x="1454140" y="36058"/>
                </a:lnTo>
                <a:lnTo>
                  <a:pt x="1412986" y="16522"/>
                </a:lnTo>
                <a:lnTo>
                  <a:pt x="1368291" y="4254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460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60" h="2042160">
                <a:moveTo>
                  <a:pt x="0" y="264159"/>
                </a:move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60" y="0"/>
                </a:lnTo>
                <a:lnTo>
                  <a:pt x="1320800" y="0"/>
                </a:lnTo>
                <a:lnTo>
                  <a:pt x="1368291" y="4254"/>
                </a:lnTo>
                <a:lnTo>
                  <a:pt x="1412986" y="16522"/>
                </a:lnTo>
                <a:lnTo>
                  <a:pt x="1454140" y="36058"/>
                </a:lnTo>
                <a:lnTo>
                  <a:pt x="1491007" y="62116"/>
                </a:lnTo>
                <a:lnTo>
                  <a:pt x="1522843" y="93952"/>
                </a:lnTo>
                <a:lnTo>
                  <a:pt x="1548901" y="130819"/>
                </a:lnTo>
                <a:lnTo>
                  <a:pt x="1568437" y="171973"/>
                </a:lnTo>
                <a:lnTo>
                  <a:pt x="1580705" y="216668"/>
                </a:lnTo>
                <a:lnTo>
                  <a:pt x="1584960" y="264159"/>
                </a:lnTo>
                <a:lnTo>
                  <a:pt x="1584960" y="1777999"/>
                </a:lnTo>
                <a:lnTo>
                  <a:pt x="1580705" y="1825491"/>
                </a:lnTo>
                <a:lnTo>
                  <a:pt x="1568437" y="1870186"/>
                </a:lnTo>
                <a:lnTo>
                  <a:pt x="1548901" y="1911340"/>
                </a:lnTo>
                <a:lnTo>
                  <a:pt x="1522843" y="1948207"/>
                </a:lnTo>
                <a:lnTo>
                  <a:pt x="1491007" y="1980043"/>
                </a:lnTo>
                <a:lnTo>
                  <a:pt x="1454140" y="2006101"/>
                </a:lnTo>
                <a:lnTo>
                  <a:pt x="1412986" y="2025637"/>
                </a:lnTo>
                <a:lnTo>
                  <a:pt x="1368291" y="2037905"/>
                </a:lnTo>
                <a:lnTo>
                  <a:pt x="1320800" y="2042159"/>
                </a:lnTo>
                <a:lnTo>
                  <a:pt x="264160" y="2042159"/>
                </a:lnTo>
                <a:lnTo>
                  <a:pt x="216668" y="2037905"/>
                </a:lnTo>
                <a:lnTo>
                  <a:pt x="171973" y="2025637"/>
                </a:lnTo>
                <a:lnTo>
                  <a:pt x="130819" y="2006101"/>
                </a:lnTo>
                <a:lnTo>
                  <a:pt x="93952" y="1980043"/>
                </a:lnTo>
                <a:lnTo>
                  <a:pt x="62116" y="1948207"/>
                </a:lnTo>
                <a:lnTo>
                  <a:pt x="36058" y="1911340"/>
                </a:lnTo>
                <a:lnTo>
                  <a:pt x="16522" y="1870186"/>
                </a:lnTo>
                <a:lnTo>
                  <a:pt x="4254" y="1825491"/>
                </a:lnTo>
                <a:lnTo>
                  <a:pt x="0" y="1777999"/>
                </a:lnTo>
                <a:lnTo>
                  <a:pt x="0" y="264159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8201" y="3277806"/>
            <a:ext cx="862330" cy="3721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60325">
              <a:lnSpc>
                <a:spcPts val="1280"/>
              </a:lnSpc>
              <a:spcBef>
                <a:spcPts val="275"/>
              </a:spcBef>
            </a:pPr>
            <a:r>
              <a:rPr sz="1200" b="1" spc="-30" dirty="0">
                <a:latin typeface="Arial"/>
                <a:cs typeface="Arial"/>
              </a:rPr>
              <a:t>Wild </a:t>
            </a:r>
            <a:r>
              <a:rPr sz="1200" b="1" spc="-5" dirty="0">
                <a:latin typeface="Arial"/>
                <a:cs typeface="Arial"/>
              </a:rPr>
              <a:t>Card  </a:t>
            </a:r>
            <a:r>
              <a:rPr sz="1200" b="1" spc="-95" dirty="0">
                <a:latin typeface="Arial"/>
                <a:cs typeface="Arial"/>
              </a:rPr>
              <a:t>W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dn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spc="-30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d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372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59" h="2042160">
                <a:moveTo>
                  <a:pt x="1320800" y="0"/>
                </a:moveTo>
                <a:lnTo>
                  <a:pt x="264159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1777999"/>
                </a:lnTo>
                <a:lnTo>
                  <a:pt x="4254" y="1825491"/>
                </a:lnTo>
                <a:lnTo>
                  <a:pt x="16522" y="1870186"/>
                </a:lnTo>
                <a:lnTo>
                  <a:pt x="36058" y="1911340"/>
                </a:lnTo>
                <a:lnTo>
                  <a:pt x="62116" y="1948207"/>
                </a:lnTo>
                <a:lnTo>
                  <a:pt x="93952" y="1980043"/>
                </a:lnTo>
                <a:lnTo>
                  <a:pt x="130819" y="2006101"/>
                </a:lnTo>
                <a:lnTo>
                  <a:pt x="171973" y="2025637"/>
                </a:lnTo>
                <a:lnTo>
                  <a:pt x="216668" y="2037905"/>
                </a:lnTo>
                <a:lnTo>
                  <a:pt x="264159" y="2042159"/>
                </a:lnTo>
                <a:lnTo>
                  <a:pt x="1320800" y="2042159"/>
                </a:lnTo>
                <a:lnTo>
                  <a:pt x="1368291" y="2037905"/>
                </a:lnTo>
                <a:lnTo>
                  <a:pt x="1412986" y="2025637"/>
                </a:lnTo>
                <a:lnTo>
                  <a:pt x="1454140" y="2006101"/>
                </a:lnTo>
                <a:lnTo>
                  <a:pt x="1491007" y="1980043"/>
                </a:lnTo>
                <a:lnTo>
                  <a:pt x="1522843" y="1948207"/>
                </a:lnTo>
                <a:lnTo>
                  <a:pt x="1548901" y="1911340"/>
                </a:lnTo>
                <a:lnTo>
                  <a:pt x="1568437" y="1870186"/>
                </a:lnTo>
                <a:lnTo>
                  <a:pt x="1580705" y="1825491"/>
                </a:lnTo>
                <a:lnTo>
                  <a:pt x="1584959" y="1777999"/>
                </a:lnTo>
                <a:lnTo>
                  <a:pt x="1584959" y="264159"/>
                </a:lnTo>
                <a:lnTo>
                  <a:pt x="1580705" y="216668"/>
                </a:lnTo>
                <a:lnTo>
                  <a:pt x="1568437" y="171973"/>
                </a:lnTo>
                <a:lnTo>
                  <a:pt x="1548901" y="130819"/>
                </a:lnTo>
                <a:lnTo>
                  <a:pt x="1522843" y="93952"/>
                </a:lnTo>
                <a:lnTo>
                  <a:pt x="1491007" y="62116"/>
                </a:lnTo>
                <a:lnTo>
                  <a:pt x="1454140" y="36058"/>
                </a:lnTo>
                <a:lnTo>
                  <a:pt x="1412986" y="16522"/>
                </a:lnTo>
                <a:lnTo>
                  <a:pt x="1368291" y="4254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372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59" h="2042160">
                <a:moveTo>
                  <a:pt x="0" y="264159"/>
                </a:move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59" y="0"/>
                </a:lnTo>
                <a:lnTo>
                  <a:pt x="1320800" y="0"/>
                </a:lnTo>
                <a:lnTo>
                  <a:pt x="1368291" y="4254"/>
                </a:lnTo>
                <a:lnTo>
                  <a:pt x="1412986" y="16522"/>
                </a:lnTo>
                <a:lnTo>
                  <a:pt x="1454140" y="36058"/>
                </a:lnTo>
                <a:lnTo>
                  <a:pt x="1491007" y="62116"/>
                </a:lnTo>
                <a:lnTo>
                  <a:pt x="1522843" y="93952"/>
                </a:lnTo>
                <a:lnTo>
                  <a:pt x="1548901" y="130819"/>
                </a:lnTo>
                <a:lnTo>
                  <a:pt x="1568437" y="171973"/>
                </a:lnTo>
                <a:lnTo>
                  <a:pt x="1580705" y="216668"/>
                </a:lnTo>
                <a:lnTo>
                  <a:pt x="1584959" y="264159"/>
                </a:lnTo>
                <a:lnTo>
                  <a:pt x="1584959" y="1777999"/>
                </a:lnTo>
                <a:lnTo>
                  <a:pt x="1580705" y="1825491"/>
                </a:lnTo>
                <a:lnTo>
                  <a:pt x="1568437" y="1870186"/>
                </a:lnTo>
                <a:lnTo>
                  <a:pt x="1548901" y="1911340"/>
                </a:lnTo>
                <a:lnTo>
                  <a:pt x="1522843" y="1948207"/>
                </a:lnTo>
                <a:lnTo>
                  <a:pt x="1491007" y="1980043"/>
                </a:lnTo>
                <a:lnTo>
                  <a:pt x="1454140" y="2006101"/>
                </a:lnTo>
                <a:lnTo>
                  <a:pt x="1412986" y="2025637"/>
                </a:lnTo>
                <a:lnTo>
                  <a:pt x="1368291" y="2037905"/>
                </a:lnTo>
                <a:lnTo>
                  <a:pt x="1320800" y="2042159"/>
                </a:lnTo>
                <a:lnTo>
                  <a:pt x="264159" y="2042159"/>
                </a:lnTo>
                <a:lnTo>
                  <a:pt x="216668" y="2037905"/>
                </a:lnTo>
                <a:lnTo>
                  <a:pt x="171973" y="2025637"/>
                </a:lnTo>
                <a:lnTo>
                  <a:pt x="130819" y="2006101"/>
                </a:lnTo>
                <a:lnTo>
                  <a:pt x="93952" y="1980043"/>
                </a:lnTo>
                <a:lnTo>
                  <a:pt x="62116" y="1948207"/>
                </a:lnTo>
                <a:lnTo>
                  <a:pt x="36058" y="1911340"/>
                </a:lnTo>
                <a:lnTo>
                  <a:pt x="16522" y="1870186"/>
                </a:lnTo>
                <a:lnTo>
                  <a:pt x="4254" y="1825491"/>
                </a:lnTo>
                <a:lnTo>
                  <a:pt x="0" y="1777999"/>
                </a:lnTo>
                <a:lnTo>
                  <a:pt x="0" y="264159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56275" y="3380104"/>
            <a:ext cx="1358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latin typeface="Arial"/>
                <a:cs typeface="Arial"/>
              </a:rPr>
              <a:t>Leftover</a:t>
            </a:r>
            <a:r>
              <a:rPr sz="1200" b="1" spc="-1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Thursday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8284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59" h="2042160">
                <a:moveTo>
                  <a:pt x="1320800" y="0"/>
                </a:moveTo>
                <a:lnTo>
                  <a:pt x="264159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1777999"/>
                </a:lnTo>
                <a:lnTo>
                  <a:pt x="4254" y="1825491"/>
                </a:lnTo>
                <a:lnTo>
                  <a:pt x="16522" y="1870186"/>
                </a:lnTo>
                <a:lnTo>
                  <a:pt x="36058" y="1911340"/>
                </a:lnTo>
                <a:lnTo>
                  <a:pt x="62116" y="1948207"/>
                </a:lnTo>
                <a:lnTo>
                  <a:pt x="93952" y="1980043"/>
                </a:lnTo>
                <a:lnTo>
                  <a:pt x="130819" y="2006101"/>
                </a:lnTo>
                <a:lnTo>
                  <a:pt x="171973" y="2025637"/>
                </a:lnTo>
                <a:lnTo>
                  <a:pt x="216668" y="2037905"/>
                </a:lnTo>
                <a:lnTo>
                  <a:pt x="264159" y="2042159"/>
                </a:lnTo>
                <a:lnTo>
                  <a:pt x="1320800" y="2042159"/>
                </a:lnTo>
                <a:lnTo>
                  <a:pt x="1368291" y="2037905"/>
                </a:lnTo>
                <a:lnTo>
                  <a:pt x="1412986" y="2025637"/>
                </a:lnTo>
                <a:lnTo>
                  <a:pt x="1454140" y="2006101"/>
                </a:lnTo>
                <a:lnTo>
                  <a:pt x="1491007" y="1980043"/>
                </a:lnTo>
                <a:lnTo>
                  <a:pt x="1522843" y="1948207"/>
                </a:lnTo>
                <a:lnTo>
                  <a:pt x="1548901" y="1911340"/>
                </a:lnTo>
                <a:lnTo>
                  <a:pt x="1568437" y="1870186"/>
                </a:lnTo>
                <a:lnTo>
                  <a:pt x="1580705" y="1825491"/>
                </a:lnTo>
                <a:lnTo>
                  <a:pt x="1584959" y="1777999"/>
                </a:lnTo>
                <a:lnTo>
                  <a:pt x="1584959" y="264159"/>
                </a:lnTo>
                <a:lnTo>
                  <a:pt x="1580705" y="216668"/>
                </a:lnTo>
                <a:lnTo>
                  <a:pt x="1568437" y="171973"/>
                </a:lnTo>
                <a:lnTo>
                  <a:pt x="1548901" y="130819"/>
                </a:lnTo>
                <a:lnTo>
                  <a:pt x="1522843" y="93952"/>
                </a:lnTo>
                <a:lnTo>
                  <a:pt x="1491007" y="62116"/>
                </a:lnTo>
                <a:lnTo>
                  <a:pt x="1454140" y="36058"/>
                </a:lnTo>
                <a:lnTo>
                  <a:pt x="1412986" y="16522"/>
                </a:lnTo>
                <a:lnTo>
                  <a:pt x="1368291" y="4254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2840" y="2534920"/>
            <a:ext cx="1584960" cy="2042160"/>
          </a:xfrm>
          <a:custGeom>
            <a:avLst/>
            <a:gdLst/>
            <a:ahLst/>
            <a:cxnLst/>
            <a:rect l="l" t="t" r="r" b="b"/>
            <a:pathLst>
              <a:path w="1584959" h="2042160">
                <a:moveTo>
                  <a:pt x="0" y="264159"/>
                </a:move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59" y="0"/>
                </a:lnTo>
                <a:lnTo>
                  <a:pt x="1320800" y="0"/>
                </a:lnTo>
                <a:lnTo>
                  <a:pt x="1368291" y="4254"/>
                </a:lnTo>
                <a:lnTo>
                  <a:pt x="1412986" y="16522"/>
                </a:lnTo>
                <a:lnTo>
                  <a:pt x="1454140" y="36058"/>
                </a:lnTo>
                <a:lnTo>
                  <a:pt x="1491007" y="62116"/>
                </a:lnTo>
                <a:lnTo>
                  <a:pt x="1522843" y="93952"/>
                </a:lnTo>
                <a:lnTo>
                  <a:pt x="1548901" y="130819"/>
                </a:lnTo>
                <a:lnTo>
                  <a:pt x="1568437" y="171973"/>
                </a:lnTo>
                <a:lnTo>
                  <a:pt x="1580705" y="216668"/>
                </a:lnTo>
                <a:lnTo>
                  <a:pt x="1584959" y="264159"/>
                </a:lnTo>
                <a:lnTo>
                  <a:pt x="1584959" y="1777999"/>
                </a:lnTo>
                <a:lnTo>
                  <a:pt x="1580705" y="1825491"/>
                </a:lnTo>
                <a:lnTo>
                  <a:pt x="1568437" y="1870186"/>
                </a:lnTo>
                <a:lnTo>
                  <a:pt x="1548901" y="1911340"/>
                </a:lnTo>
                <a:lnTo>
                  <a:pt x="1522843" y="1948207"/>
                </a:lnTo>
                <a:lnTo>
                  <a:pt x="1491007" y="1980043"/>
                </a:lnTo>
                <a:lnTo>
                  <a:pt x="1454140" y="2006101"/>
                </a:lnTo>
                <a:lnTo>
                  <a:pt x="1412986" y="2025637"/>
                </a:lnTo>
                <a:lnTo>
                  <a:pt x="1368291" y="2037905"/>
                </a:lnTo>
                <a:lnTo>
                  <a:pt x="1320800" y="2042159"/>
                </a:lnTo>
                <a:lnTo>
                  <a:pt x="264159" y="2042159"/>
                </a:lnTo>
                <a:lnTo>
                  <a:pt x="216668" y="2037905"/>
                </a:lnTo>
                <a:lnTo>
                  <a:pt x="171973" y="2025637"/>
                </a:lnTo>
                <a:lnTo>
                  <a:pt x="130819" y="2006101"/>
                </a:lnTo>
                <a:lnTo>
                  <a:pt x="93952" y="1980043"/>
                </a:lnTo>
                <a:lnTo>
                  <a:pt x="62116" y="1948207"/>
                </a:lnTo>
                <a:lnTo>
                  <a:pt x="36058" y="1911340"/>
                </a:lnTo>
                <a:lnTo>
                  <a:pt x="16522" y="1870186"/>
                </a:lnTo>
                <a:lnTo>
                  <a:pt x="4254" y="1825491"/>
                </a:lnTo>
                <a:lnTo>
                  <a:pt x="0" y="1777999"/>
                </a:lnTo>
                <a:lnTo>
                  <a:pt x="0" y="264159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30235" y="3380104"/>
            <a:ext cx="1120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Seafood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Friday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8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1844675" algn="l"/>
                <a:tab pos="8251825" algn="l"/>
              </a:tabLst>
            </a:pPr>
            <a:r>
              <a:rPr dirty="0"/>
              <a:t> 	</a:t>
            </a:r>
            <a:r>
              <a:rPr spc="5" dirty="0"/>
              <a:t>Crock-Pot</a:t>
            </a:r>
            <a:r>
              <a:rPr spc="-114" dirty="0"/>
              <a:t> </a:t>
            </a:r>
            <a:r>
              <a:rPr spc="10" dirty="0"/>
              <a:t>Recipes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1233741"/>
            <a:ext cx="6851650" cy="344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Arial"/>
                <a:cs typeface="Arial"/>
                <a:hlinkClick r:id="rId3"/>
              </a:rPr>
              <a:t>www.skinnytaste.com/recipes/slow-cooker/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250300"/>
              </a:lnSpc>
              <a:spcBef>
                <a:spcPts val="484"/>
              </a:spcBef>
            </a:pPr>
            <a:r>
              <a:rPr sz="2000" b="1" spc="-10" dirty="0">
                <a:latin typeface="Arial"/>
                <a:cs typeface="Arial"/>
                <a:hlinkClick r:id="rId4"/>
              </a:rPr>
              <a:t>www.hungry-girl.com/go-to-guides/slow-cooker-roundup 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  <a:hlinkClick r:id="rId5"/>
              </a:rPr>
              <a:t>www.budgetbytes.com/category/recipes/slow-cooker/ 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0" dirty="0" smtClean="0">
                <a:latin typeface="Arial"/>
                <a:cs typeface="Arial"/>
              </a:rPr>
              <a:t>slenderkitchen.com/</a:t>
            </a:r>
            <a:r>
              <a:rPr sz="2000" b="1" spc="-10" dirty="0" err="1" smtClean="0">
                <a:latin typeface="Arial"/>
                <a:cs typeface="Arial"/>
              </a:rPr>
              <a:t>search?p</a:t>
            </a:r>
            <a:r>
              <a:rPr sz="2000" b="1" spc="-10" dirty="0" smtClean="0">
                <a:latin typeface="Arial"/>
                <a:cs typeface="Arial"/>
              </a:rPr>
              <a:t>=</a:t>
            </a:r>
            <a:r>
              <a:rPr sz="2000" b="1" spc="-10" dirty="0" err="1" smtClean="0">
                <a:latin typeface="Arial"/>
                <a:cs typeface="Arial"/>
              </a:rPr>
              <a:t>slow+cooker</a:t>
            </a:r>
            <a:r>
              <a:rPr lang="en-US" sz="2000" b="1" spc="-10" dirty="0" smtClean="0">
                <a:latin typeface="Arial"/>
                <a:cs typeface="Arial"/>
              </a:rPr>
              <a:t> </a:t>
            </a:r>
            <a:r>
              <a:rPr sz="2000" b="1" spc="-10" dirty="0" smtClean="0">
                <a:latin typeface="Arial"/>
                <a:cs typeface="Arial"/>
              </a:rPr>
              <a:t>  </a:t>
            </a:r>
            <a:r>
              <a:rPr sz="2000" b="1" spc="-10" dirty="0">
                <a:latin typeface="Arial"/>
                <a:cs typeface="Arial"/>
              </a:rPr>
              <a:t>fitfoodiefinds.com/50-healthy-slow-cooker-recipes/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0" y="4507612"/>
            <a:ext cx="1788159" cy="1689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8629" y="336549"/>
            <a:ext cx="40265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/>
              <a:t>Sheet </a:t>
            </a:r>
            <a:r>
              <a:rPr u="none" spc="-5" dirty="0"/>
              <a:t>Pan</a:t>
            </a:r>
            <a:r>
              <a:rPr u="none" spc="-85" dirty="0"/>
              <a:t> </a:t>
            </a:r>
            <a:r>
              <a:rPr u="none" spc="-5" dirty="0"/>
              <a:t>Meals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1014730"/>
            <a:ext cx="6722745" cy="4665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75" dirty="0">
                <a:latin typeface="Arial"/>
                <a:cs typeface="Arial"/>
              </a:rPr>
              <a:t>Buy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20" dirty="0">
                <a:latin typeface="Arial"/>
                <a:cs typeface="Arial"/>
              </a:rPr>
              <a:t>large </a:t>
            </a:r>
            <a:r>
              <a:rPr sz="2800" b="1" spc="-45" dirty="0">
                <a:latin typeface="Arial"/>
                <a:cs typeface="Arial"/>
              </a:rPr>
              <a:t>sheet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pan.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20" dirty="0">
                <a:latin typeface="Arial"/>
                <a:cs typeface="Arial"/>
              </a:rPr>
              <a:t>least </a:t>
            </a:r>
            <a:r>
              <a:rPr sz="2400" spc="20" dirty="0">
                <a:latin typeface="Arial"/>
                <a:cs typeface="Arial"/>
              </a:rPr>
              <a:t>~13”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18”.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45" dirty="0">
                <a:latin typeface="Arial"/>
                <a:cs typeface="Arial"/>
              </a:rPr>
              <a:t>Cut </a:t>
            </a:r>
            <a:r>
              <a:rPr sz="2800" b="1" spc="-10" dirty="0">
                <a:latin typeface="Arial"/>
                <a:cs typeface="Arial"/>
              </a:rPr>
              <a:t>root </a:t>
            </a:r>
            <a:r>
              <a:rPr sz="2800" b="1" spc="-30" dirty="0">
                <a:latin typeface="Arial"/>
                <a:cs typeface="Arial"/>
              </a:rPr>
              <a:t>vegetables </a:t>
            </a:r>
            <a:r>
              <a:rPr sz="2800" b="1" spc="-40" dirty="0">
                <a:latin typeface="Arial"/>
                <a:cs typeface="Arial"/>
              </a:rPr>
              <a:t>into </a:t>
            </a:r>
            <a:r>
              <a:rPr sz="2800" b="1" spc="-35" dirty="0">
                <a:latin typeface="Arial"/>
                <a:cs typeface="Arial"/>
              </a:rPr>
              <a:t>smaller</a:t>
            </a:r>
            <a:r>
              <a:rPr sz="2800" b="1" spc="13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pieces.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30" dirty="0">
                <a:latin typeface="Arial"/>
                <a:cs typeface="Arial"/>
              </a:rPr>
              <a:t>Potatoes,  </a:t>
            </a:r>
            <a:r>
              <a:rPr sz="2400" dirty="0">
                <a:latin typeface="Arial"/>
                <a:cs typeface="Arial"/>
              </a:rPr>
              <a:t>squash, </a:t>
            </a:r>
            <a:r>
              <a:rPr sz="2400" spc="-20" dirty="0">
                <a:latin typeface="Arial"/>
                <a:cs typeface="Arial"/>
              </a:rPr>
              <a:t>carrots,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Use </a:t>
            </a:r>
            <a:r>
              <a:rPr sz="2800" b="1" spc="-40" dirty="0">
                <a:latin typeface="Arial"/>
                <a:cs typeface="Arial"/>
              </a:rPr>
              <a:t>parchment  </a:t>
            </a:r>
            <a:r>
              <a:rPr sz="2800" b="1" spc="-30" dirty="0">
                <a:latin typeface="Arial"/>
                <a:cs typeface="Arial"/>
              </a:rPr>
              <a:t>paper </a:t>
            </a:r>
            <a:r>
              <a:rPr sz="2800" b="1" spc="-20" dirty="0">
                <a:latin typeface="Arial"/>
                <a:cs typeface="Arial"/>
              </a:rPr>
              <a:t>or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foil.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-10" dirty="0">
                <a:latin typeface="Arial"/>
                <a:cs typeface="Arial"/>
              </a:rPr>
              <a:t>Spray </a:t>
            </a:r>
            <a:r>
              <a:rPr sz="2400" spc="-20" dirty="0">
                <a:latin typeface="Arial"/>
                <a:cs typeface="Arial"/>
              </a:rPr>
              <a:t>foil </a:t>
            </a:r>
            <a:r>
              <a:rPr sz="2400" spc="-1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non-stick </a:t>
            </a:r>
            <a:r>
              <a:rPr sz="2400" spc="-10" dirty="0">
                <a:latin typeface="Arial"/>
                <a:cs typeface="Arial"/>
              </a:rPr>
              <a:t>cooking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spray.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Try </a:t>
            </a:r>
            <a:r>
              <a:rPr sz="2800" b="1" spc="-50" dirty="0">
                <a:latin typeface="Arial"/>
                <a:cs typeface="Arial"/>
              </a:rPr>
              <a:t>not </a:t>
            </a:r>
            <a:r>
              <a:rPr sz="2800" b="1" spc="10" dirty="0">
                <a:latin typeface="Arial"/>
                <a:cs typeface="Arial"/>
              </a:rPr>
              <a:t>to </a:t>
            </a:r>
            <a:r>
              <a:rPr sz="2800" b="1" spc="-20" dirty="0">
                <a:latin typeface="Arial"/>
                <a:cs typeface="Arial"/>
              </a:rPr>
              <a:t>stack</a:t>
            </a:r>
            <a:r>
              <a:rPr sz="2800" b="1" spc="26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ingredients.</a:t>
            </a:r>
            <a:endParaRPr sz="28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358140" algn="l"/>
                <a:tab pos="358775" algn="l"/>
              </a:tabLst>
            </a:pPr>
            <a:r>
              <a:rPr sz="2400" spc="40" dirty="0">
                <a:latin typeface="Arial"/>
                <a:cs typeface="Arial"/>
              </a:rPr>
              <a:t>Will </a:t>
            </a:r>
            <a:r>
              <a:rPr sz="2400" spc="-30" dirty="0">
                <a:latin typeface="Arial"/>
                <a:cs typeface="Arial"/>
              </a:rPr>
              <a:t>steam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food </a:t>
            </a:r>
            <a:r>
              <a:rPr sz="2400" spc="-15" dirty="0">
                <a:latin typeface="Arial"/>
                <a:cs typeface="Arial"/>
              </a:rPr>
              <a:t>instead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roasting</a:t>
            </a:r>
            <a:r>
              <a:rPr sz="2400" spc="3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99200" y="3393440"/>
            <a:ext cx="2839720" cy="216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028189" algn="l"/>
                <a:tab pos="8251825" algn="l"/>
              </a:tabLst>
            </a:pPr>
            <a:r>
              <a:rPr dirty="0"/>
              <a:t> 	</a:t>
            </a:r>
            <a:r>
              <a:rPr spc="-10" dirty="0"/>
              <a:t>Sheet </a:t>
            </a:r>
            <a:r>
              <a:rPr spc="-5" dirty="0"/>
              <a:t>Pan</a:t>
            </a:r>
            <a:r>
              <a:rPr spc="-80" dirty="0"/>
              <a:t> </a:t>
            </a:r>
            <a:r>
              <a:rPr spc="-5" dirty="0"/>
              <a:t>Ideas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1091628"/>
            <a:ext cx="5999480" cy="497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latin typeface="Arial"/>
                <a:cs typeface="Arial"/>
              </a:rPr>
              <a:t>Homemade Low </a:t>
            </a:r>
            <a:r>
              <a:rPr sz="2800" b="1" spc="-10" dirty="0">
                <a:latin typeface="Arial"/>
                <a:cs typeface="Arial"/>
              </a:rPr>
              <a:t>Carb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Pizza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800" b="1" spc="-45" dirty="0">
                <a:latin typeface="Arial"/>
                <a:cs typeface="Arial"/>
              </a:rPr>
              <a:t>Sheet </a:t>
            </a:r>
            <a:r>
              <a:rPr sz="2800" b="1" spc="-25" dirty="0">
                <a:latin typeface="Arial"/>
                <a:cs typeface="Arial"/>
              </a:rPr>
              <a:t>Pan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Fajitas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257500"/>
              </a:lnSpc>
            </a:pPr>
            <a:r>
              <a:rPr sz="2800" b="1" spc="-40" dirty="0">
                <a:latin typeface="Arial"/>
                <a:cs typeface="Arial"/>
              </a:rPr>
              <a:t>Chipotle </a:t>
            </a:r>
            <a:r>
              <a:rPr sz="2800" b="1" spc="-25" dirty="0">
                <a:latin typeface="Arial"/>
                <a:cs typeface="Arial"/>
              </a:rPr>
              <a:t>Lime </a:t>
            </a:r>
            <a:r>
              <a:rPr sz="2800" b="1" spc="-30" dirty="0">
                <a:latin typeface="Arial"/>
                <a:cs typeface="Arial"/>
              </a:rPr>
              <a:t>Shrimp </a:t>
            </a:r>
            <a:r>
              <a:rPr sz="2800" b="1" dirty="0">
                <a:latin typeface="Arial"/>
                <a:cs typeface="Arial"/>
              </a:rPr>
              <a:t>&amp; </a:t>
            </a:r>
            <a:r>
              <a:rPr sz="2800" b="1" spc="-30" dirty="0">
                <a:latin typeface="Arial"/>
                <a:cs typeface="Arial"/>
              </a:rPr>
              <a:t>Vegetables  </a:t>
            </a:r>
            <a:r>
              <a:rPr sz="2800" b="1" spc="-20" dirty="0">
                <a:latin typeface="Arial"/>
                <a:cs typeface="Arial"/>
              </a:rPr>
              <a:t>Teriyaki </a:t>
            </a:r>
            <a:r>
              <a:rPr sz="2800" b="1" spc="-30" dirty="0">
                <a:latin typeface="Arial"/>
                <a:cs typeface="Arial"/>
              </a:rPr>
              <a:t>Salmon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29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Vegetables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800" b="1" spc="-45" dirty="0">
                <a:latin typeface="Arial"/>
                <a:cs typeface="Arial"/>
              </a:rPr>
              <a:t>Balsamic Chicken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Vegetables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520" y="1117600"/>
            <a:ext cx="3835400" cy="246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8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2092960" algn="l"/>
                <a:tab pos="8251825" algn="l"/>
              </a:tabLst>
            </a:pPr>
            <a:r>
              <a:rPr dirty="0"/>
              <a:t> 	</a:t>
            </a:r>
            <a:r>
              <a:rPr spc="10" dirty="0"/>
              <a:t>Recipe</a:t>
            </a:r>
            <a:r>
              <a:rPr spc="-140" dirty="0"/>
              <a:t> </a:t>
            </a:r>
            <a:r>
              <a:rPr spc="10" dirty="0"/>
              <a:t>Websites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1457324"/>
            <a:ext cx="3028950" cy="4055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latin typeface="Arial"/>
                <a:cs typeface="Arial"/>
              </a:rPr>
              <a:t>Fitmencook.com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200300"/>
              </a:lnSpc>
            </a:pPr>
            <a:r>
              <a:rPr sz="2400" b="1" spc="-10" dirty="0">
                <a:latin typeface="Arial"/>
                <a:cs typeface="Arial"/>
              </a:rPr>
              <a:t>Skinnytaste.com  </a:t>
            </a:r>
            <a:r>
              <a:rPr sz="2400" b="1" spc="-15" dirty="0">
                <a:latin typeface="Arial"/>
                <a:cs typeface="Arial"/>
              </a:rPr>
              <a:t>Hungry-girl.com 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30" dirty="0">
                <a:latin typeface="Arial"/>
                <a:cs typeface="Arial"/>
              </a:rPr>
              <a:t>ini</a:t>
            </a:r>
            <a:r>
              <a:rPr sz="2400" b="1" spc="-60" dirty="0">
                <a:latin typeface="Arial"/>
                <a:cs typeface="Arial"/>
              </a:rPr>
              <a:t>m</a:t>
            </a:r>
            <a:r>
              <a:rPr sz="2400" b="1" spc="1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li</a:t>
            </a:r>
            <a:r>
              <a:rPr sz="2400" b="1" spc="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30" dirty="0">
                <a:latin typeface="Arial"/>
                <a:cs typeface="Arial"/>
              </a:rPr>
              <a:t>b</a:t>
            </a:r>
            <a:r>
              <a:rPr sz="2400" b="1" spc="15" dirty="0">
                <a:latin typeface="Arial"/>
                <a:cs typeface="Arial"/>
              </a:rPr>
              <a:t>ake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.</a:t>
            </a:r>
            <a:r>
              <a:rPr sz="2400" b="1" spc="15" dirty="0">
                <a:latin typeface="Arial"/>
                <a:cs typeface="Arial"/>
              </a:rPr>
              <a:t>c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  </a:t>
            </a:r>
            <a:r>
              <a:rPr sz="2400" b="1" spc="-20" dirty="0">
                <a:latin typeface="Arial"/>
                <a:cs typeface="Arial"/>
              </a:rPr>
              <a:t>Cookinglight.com  </a:t>
            </a:r>
            <a:r>
              <a:rPr sz="2400" b="1" spc="-15" dirty="0">
                <a:latin typeface="Arial"/>
                <a:cs typeface="Arial"/>
              </a:rPr>
              <a:t>Budgetbytes.com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5040" y="2024581"/>
            <a:ext cx="3881119" cy="3238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494" y="282574"/>
            <a:ext cx="6191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Swaps </a:t>
            </a:r>
            <a:r>
              <a:rPr u="none" spc="15" dirty="0"/>
              <a:t>for </a:t>
            </a:r>
            <a:r>
              <a:rPr u="none" spc="5" dirty="0"/>
              <a:t>Optimal</a:t>
            </a:r>
            <a:r>
              <a:rPr u="none" spc="-220" dirty="0"/>
              <a:t> </a:t>
            </a:r>
            <a:r>
              <a:rPr u="none" spc="10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12685"/>
            <a:ext cx="3299460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Reined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Grains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(White</a:t>
            </a:r>
            <a:r>
              <a:rPr sz="1650" b="1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Grains)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Processed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 Meat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Juice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Sweets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Vegetable</a:t>
            </a:r>
            <a:r>
              <a:rPr sz="1650" b="1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Arial"/>
                <a:cs typeface="Arial"/>
              </a:rPr>
              <a:t>Oil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Chips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Butter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Vegetable</a:t>
            </a:r>
            <a:r>
              <a:rPr sz="1650" b="1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Dips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Regular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Peanut</a:t>
            </a:r>
            <a:r>
              <a:rPr sz="165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Butter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Soft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Drinks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Fast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Food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Refried</a:t>
            </a:r>
            <a:r>
              <a:rPr sz="1650" b="1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Beans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97180" algn="l"/>
              </a:tabLst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	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Cold</a:t>
            </a:r>
            <a:r>
              <a:rPr sz="1650" b="1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Cereal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1128" y="899985"/>
            <a:ext cx="4430395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Whole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Grains </a:t>
            </a: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(Brown</a:t>
            </a:r>
            <a:r>
              <a:rPr sz="1650" b="1" spc="35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Grains)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Fish,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Seafood,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Poultry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Wild</a:t>
            </a:r>
            <a:r>
              <a:rPr sz="1650" b="1" spc="-254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Game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Whole</a:t>
            </a:r>
            <a:r>
              <a:rPr sz="1650" b="1" spc="3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Fruit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Berries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(All</a:t>
            </a:r>
            <a:r>
              <a:rPr sz="1650" b="1" spc="32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Types)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Olive </a:t>
            </a:r>
            <a:r>
              <a:rPr sz="1650" b="1" spc="-20" dirty="0">
                <a:solidFill>
                  <a:srgbClr val="339933"/>
                </a:solidFill>
                <a:latin typeface="Arial"/>
                <a:cs typeface="Arial"/>
              </a:rPr>
              <a:t>Oil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Avocado</a:t>
            </a:r>
            <a:r>
              <a:rPr sz="1650" b="1" spc="17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339933"/>
                </a:solidFill>
                <a:latin typeface="Arial"/>
                <a:cs typeface="Arial"/>
              </a:rPr>
              <a:t>Oil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Nuts/Seeds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Avocados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Hummus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</a:t>
            </a:r>
            <a:r>
              <a:rPr sz="1650" b="1" spc="9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Guacamole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Natural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Peanut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Butter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</a:t>
            </a:r>
            <a:r>
              <a:rPr sz="1650" b="1" spc="204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Sunbutter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Infused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Water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Sparkling</a:t>
            </a:r>
            <a:r>
              <a:rPr sz="1650" b="1" spc="15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Water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Home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Cooked</a:t>
            </a:r>
            <a:r>
              <a:rPr sz="1650" b="1" spc="13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Meals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Whole Beans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(Black, </a:t>
            </a:r>
            <a:r>
              <a:rPr sz="1650" b="1" spc="-25" dirty="0">
                <a:solidFill>
                  <a:srgbClr val="339933"/>
                </a:solidFill>
                <a:latin typeface="Arial"/>
                <a:cs typeface="Arial"/>
              </a:rPr>
              <a:t>Kidney,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Pinto,</a:t>
            </a:r>
            <a:r>
              <a:rPr sz="1650" b="1" spc="-2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etc.)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Oatmeal,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Quinoa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</a:t>
            </a:r>
            <a:r>
              <a:rPr sz="1650" b="1" spc="20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Amaranth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1735" y="2444340"/>
            <a:ext cx="1317296" cy="1562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79" y="282574"/>
            <a:ext cx="45770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15" dirty="0"/>
              <a:t>Lower </a:t>
            </a:r>
            <a:r>
              <a:rPr u="none" spc="-10" dirty="0"/>
              <a:t>Carb</a:t>
            </a:r>
            <a:r>
              <a:rPr u="none" spc="-145" dirty="0"/>
              <a:t> </a:t>
            </a:r>
            <a:r>
              <a:rPr u="none" spc="5" dirty="0"/>
              <a:t>Swaps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912685"/>
            <a:ext cx="2808605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12 </a:t>
            </a:r>
            <a:r>
              <a:rPr sz="1650" b="1" spc="30" dirty="0">
                <a:solidFill>
                  <a:srgbClr val="FF0000"/>
                </a:solidFill>
                <a:latin typeface="Arial"/>
                <a:cs typeface="Arial"/>
              </a:rPr>
              <a:t>oz. can</a:t>
            </a:r>
            <a:r>
              <a:rPr sz="165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soda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10 </a:t>
            </a:r>
            <a:r>
              <a:rPr sz="1650" b="1" spc="30" dirty="0">
                <a:solidFill>
                  <a:srgbClr val="FF0000"/>
                </a:solidFill>
                <a:latin typeface="Arial"/>
                <a:cs typeface="Arial"/>
              </a:rPr>
              <a:t>oz.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fruit</a:t>
            </a:r>
            <a:r>
              <a:rPr sz="165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0000"/>
                </a:solidFill>
                <a:latin typeface="Arial"/>
                <a:cs typeface="Arial"/>
              </a:rPr>
              <a:t>juice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1.75 </a:t>
            </a:r>
            <a:r>
              <a:rPr sz="1650" b="1" spc="30" dirty="0">
                <a:solidFill>
                  <a:srgbClr val="FF0000"/>
                </a:solidFill>
                <a:latin typeface="Arial"/>
                <a:cs typeface="Arial"/>
              </a:rPr>
              <a:t>oz.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bag</a:t>
            </a:r>
            <a:r>
              <a:rPr sz="165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chips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King-size </a:t>
            </a:r>
            <a:r>
              <a:rPr sz="1650" b="1" spc="30" dirty="0">
                <a:solidFill>
                  <a:srgbClr val="FF0000"/>
                </a:solidFill>
                <a:latin typeface="Arial"/>
                <a:cs typeface="Arial"/>
              </a:rPr>
              <a:t>candy</a:t>
            </a:r>
            <a:r>
              <a:rPr sz="165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bar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4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Flavored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coffee</a:t>
            </a:r>
            <a:r>
              <a:rPr sz="165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creamer</a:t>
            </a:r>
            <a:endParaRPr sz="1650">
              <a:latin typeface="Arial"/>
              <a:cs typeface="Arial"/>
            </a:endParaRPr>
          </a:p>
          <a:p>
            <a:pPr marL="12700" marR="1073150" algn="just">
              <a:lnSpc>
                <a:spcPct val="153700"/>
              </a:lnSpc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Ice 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cream bar  </a:t>
            </a: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slices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bread  </a:t>
            </a: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5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Bagel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4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b="1" spc="-35" dirty="0">
                <a:solidFill>
                  <a:srgbClr val="FF0000"/>
                </a:solidFill>
                <a:latin typeface="Arial"/>
                <a:cs typeface="Arial"/>
              </a:rPr>
              <a:t>Vanilla</a:t>
            </a:r>
            <a:r>
              <a:rPr sz="16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yogurt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5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Rice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5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Noodles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FF0000"/>
                </a:solidFill>
                <a:latin typeface="Arial"/>
                <a:cs typeface="Arial"/>
              </a:rPr>
              <a:t>Potatoes</a:t>
            </a: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45"/>
              </a:spcBef>
            </a:pPr>
            <a:r>
              <a:rPr sz="1650" spc="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65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FF0000"/>
                </a:solidFill>
                <a:latin typeface="Arial"/>
                <a:cs typeface="Arial"/>
              </a:rPr>
              <a:t>Crackers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7771" y="899985"/>
            <a:ext cx="4175760" cy="50825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5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Sparkling </a:t>
            </a:r>
            <a:r>
              <a:rPr sz="1650" b="1" spc="-15" dirty="0">
                <a:solidFill>
                  <a:srgbClr val="339933"/>
                </a:solidFill>
                <a:latin typeface="Arial"/>
                <a:cs typeface="Arial"/>
              </a:rPr>
              <a:t>water,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tea or</a:t>
            </a:r>
            <a:r>
              <a:rPr sz="1650" b="1" spc="-13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coffee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Piece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of</a:t>
            </a:r>
            <a:r>
              <a:rPr sz="1650" b="1" spc="12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fruit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100 </a:t>
            </a: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calorie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bag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popcorn or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pork</a:t>
            </a:r>
            <a:r>
              <a:rPr sz="1650" b="1" spc="15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rinds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Protein </a:t>
            </a: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bar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(Quest,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RX,</a:t>
            </a:r>
            <a:r>
              <a:rPr sz="1650" b="1" spc="22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ThinkThin)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Protein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drink (Premier,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Quest,</a:t>
            </a:r>
            <a:r>
              <a:rPr sz="1650" b="1" spc="37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Orgain)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5" dirty="0">
                <a:solidFill>
                  <a:srgbClr val="339933"/>
                </a:solidFill>
                <a:latin typeface="Arial"/>
                <a:cs typeface="Arial"/>
              </a:rPr>
              <a:t>Frozen grapes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-20" dirty="0">
                <a:solidFill>
                  <a:srgbClr val="339933"/>
                </a:solidFill>
                <a:latin typeface="Arial"/>
                <a:cs typeface="Arial"/>
              </a:rPr>
              <a:t>Halo</a:t>
            </a:r>
            <a:r>
              <a:rPr sz="1650" b="1" spc="204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25" dirty="0">
                <a:solidFill>
                  <a:srgbClr val="339933"/>
                </a:solidFill>
                <a:latin typeface="Arial"/>
                <a:cs typeface="Arial"/>
              </a:rPr>
              <a:t>Top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Tumaro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wrap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10" dirty="0">
                <a:solidFill>
                  <a:srgbClr val="339933"/>
                </a:solidFill>
                <a:latin typeface="Arial"/>
                <a:cs typeface="Arial"/>
              </a:rPr>
              <a:t>lettuce</a:t>
            </a:r>
            <a:r>
              <a:rPr sz="1650" b="1" spc="-13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wrap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Bagel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Thins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mini</a:t>
            </a:r>
            <a:r>
              <a:rPr sz="1650" b="1" spc="12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bagels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Plain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Greek</a:t>
            </a:r>
            <a:r>
              <a:rPr sz="1650" b="1" spc="-22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yogurt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5" dirty="0">
                <a:solidFill>
                  <a:srgbClr val="339933"/>
                </a:solidFill>
                <a:latin typeface="Arial"/>
                <a:cs typeface="Arial"/>
              </a:rPr>
              <a:t>Riced</a:t>
            </a:r>
            <a:r>
              <a:rPr sz="1650" b="1" spc="10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veggies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15" dirty="0">
                <a:solidFill>
                  <a:srgbClr val="339933"/>
                </a:solidFill>
                <a:latin typeface="Arial"/>
                <a:cs typeface="Arial"/>
              </a:rPr>
              <a:t>Veggie</a:t>
            </a:r>
            <a:r>
              <a:rPr sz="1650" b="1" spc="20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srgbClr val="339933"/>
                </a:solidFill>
                <a:latin typeface="Arial"/>
                <a:cs typeface="Arial"/>
              </a:rPr>
              <a:t>noodles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Mashed </a:t>
            </a:r>
            <a:r>
              <a:rPr sz="1650" b="1" spc="-10" dirty="0">
                <a:solidFill>
                  <a:srgbClr val="339933"/>
                </a:solidFill>
                <a:latin typeface="Arial"/>
                <a:cs typeface="Arial"/>
              </a:rPr>
              <a:t>cauliflower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145"/>
              </a:spcBef>
              <a:buFont typeface="Wingdings"/>
              <a:buChar char=""/>
              <a:tabLst>
                <a:tab pos="297815" algn="l"/>
              </a:tabLst>
            </a:pPr>
            <a:r>
              <a:rPr sz="1650" b="1" spc="-5" dirty="0">
                <a:solidFill>
                  <a:srgbClr val="339933"/>
                </a:solidFill>
                <a:latin typeface="Arial"/>
                <a:cs typeface="Arial"/>
              </a:rPr>
              <a:t>Rice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cakes </a:t>
            </a:r>
            <a:r>
              <a:rPr sz="1650" b="1" spc="20" dirty="0">
                <a:solidFill>
                  <a:srgbClr val="339933"/>
                </a:solidFill>
                <a:latin typeface="Arial"/>
                <a:cs typeface="Arial"/>
              </a:rPr>
              <a:t>or </a:t>
            </a:r>
            <a:r>
              <a:rPr sz="1650" b="1" spc="30" dirty="0">
                <a:solidFill>
                  <a:srgbClr val="339933"/>
                </a:solidFill>
                <a:latin typeface="Arial"/>
                <a:cs typeface="Arial"/>
              </a:rPr>
              <a:t>cucumber</a:t>
            </a:r>
            <a:r>
              <a:rPr sz="1650" b="1" spc="3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39933"/>
                </a:solidFill>
                <a:latin typeface="Arial"/>
                <a:cs typeface="Arial"/>
              </a:rPr>
              <a:t>slices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4429" y="274256"/>
            <a:ext cx="57829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-10" dirty="0"/>
              <a:t>Whole30 Meal Plan</a:t>
            </a:r>
            <a:r>
              <a:rPr sz="3600" u="none" spc="45" dirty="0"/>
              <a:t> </a:t>
            </a:r>
            <a:r>
              <a:rPr sz="3600" u="none" spc="-10" dirty="0"/>
              <a:t>(Paleo)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36575" y="1127061"/>
            <a:ext cx="5679440" cy="4660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5" dirty="0">
                <a:latin typeface="Arial"/>
                <a:cs typeface="Arial"/>
              </a:rPr>
              <a:t>Minimizes </a:t>
            </a:r>
            <a:r>
              <a:rPr sz="2650" b="1" spc="-25" dirty="0">
                <a:latin typeface="Arial"/>
                <a:cs typeface="Arial"/>
              </a:rPr>
              <a:t>processed</a:t>
            </a:r>
            <a:r>
              <a:rPr sz="2650" b="1" spc="-315" dirty="0">
                <a:latin typeface="Arial"/>
                <a:cs typeface="Arial"/>
              </a:rPr>
              <a:t> </a:t>
            </a:r>
            <a:r>
              <a:rPr sz="2650" b="1" spc="-20" dirty="0">
                <a:latin typeface="Arial"/>
                <a:cs typeface="Arial"/>
              </a:rPr>
              <a:t>foods.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ct val="214100"/>
              </a:lnSpc>
              <a:spcBef>
                <a:spcPts val="85"/>
              </a:spcBef>
            </a:pPr>
            <a:r>
              <a:rPr sz="2650" b="1" spc="20" dirty="0">
                <a:latin typeface="Arial"/>
                <a:cs typeface="Arial"/>
              </a:rPr>
              <a:t>May </a:t>
            </a:r>
            <a:r>
              <a:rPr sz="2650" b="1" spc="-25" dirty="0">
                <a:latin typeface="Arial"/>
                <a:cs typeface="Arial"/>
              </a:rPr>
              <a:t>help </a:t>
            </a:r>
            <a:r>
              <a:rPr sz="2650" b="1" spc="-20" dirty="0">
                <a:latin typeface="Arial"/>
                <a:cs typeface="Arial"/>
              </a:rPr>
              <a:t>determine </a:t>
            </a:r>
            <a:r>
              <a:rPr sz="2650" b="1" spc="-10" dirty="0">
                <a:latin typeface="Arial"/>
                <a:cs typeface="Arial"/>
              </a:rPr>
              <a:t>“trigger</a:t>
            </a:r>
            <a:r>
              <a:rPr sz="2650" b="1" spc="-470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foods”.  </a:t>
            </a:r>
            <a:r>
              <a:rPr sz="2650" b="1" spc="-25" dirty="0">
                <a:latin typeface="Arial"/>
                <a:cs typeface="Arial"/>
              </a:rPr>
              <a:t>Whole30 </a:t>
            </a:r>
            <a:r>
              <a:rPr sz="2650" b="1" spc="5" dirty="0">
                <a:latin typeface="Arial"/>
                <a:cs typeface="Arial"/>
              </a:rPr>
              <a:t>Meal</a:t>
            </a:r>
            <a:r>
              <a:rPr sz="2650" b="1" spc="-220" dirty="0">
                <a:latin typeface="Arial"/>
                <a:cs typeface="Arial"/>
              </a:rPr>
              <a:t> </a:t>
            </a:r>
            <a:r>
              <a:rPr sz="2650" b="1" spc="-35" dirty="0">
                <a:latin typeface="Arial"/>
                <a:cs typeface="Arial"/>
              </a:rPr>
              <a:t>Plan:</a:t>
            </a:r>
            <a:endParaRPr sz="265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275"/>
              </a:spcBef>
              <a:buChar char="•"/>
              <a:tabLst>
                <a:tab pos="795655" algn="l"/>
                <a:tab pos="796290" algn="l"/>
              </a:tabLst>
            </a:pPr>
            <a:r>
              <a:rPr sz="2400" spc="-25" dirty="0">
                <a:latin typeface="Arial"/>
                <a:cs typeface="Arial"/>
              </a:rPr>
              <a:t>Lean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protein</a:t>
            </a:r>
            <a:endParaRPr sz="240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325"/>
              </a:spcBef>
              <a:buChar char="•"/>
              <a:tabLst>
                <a:tab pos="795655" algn="l"/>
                <a:tab pos="796290" algn="l"/>
              </a:tabLst>
            </a:pPr>
            <a:r>
              <a:rPr sz="2400" spc="-15" dirty="0">
                <a:latin typeface="Arial"/>
                <a:cs typeface="Arial"/>
              </a:rPr>
              <a:t>Healthy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fats</a:t>
            </a:r>
            <a:endParaRPr sz="240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320"/>
              </a:spcBef>
              <a:buChar char="•"/>
              <a:tabLst>
                <a:tab pos="795655" algn="l"/>
                <a:tab pos="796290" algn="l"/>
              </a:tabLst>
            </a:pPr>
            <a:r>
              <a:rPr sz="2400" spc="-5" dirty="0">
                <a:latin typeface="Arial"/>
                <a:cs typeface="Arial"/>
              </a:rPr>
              <a:t>Herbs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spices</a:t>
            </a:r>
            <a:endParaRPr sz="240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245"/>
              </a:spcBef>
              <a:buChar char="•"/>
              <a:tabLst>
                <a:tab pos="795655" algn="l"/>
                <a:tab pos="796290" algn="l"/>
              </a:tabLst>
            </a:pPr>
            <a:r>
              <a:rPr sz="2400" spc="-10" dirty="0">
                <a:latin typeface="Arial"/>
                <a:cs typeface="Arial"/>
              </a:rPr>
              <a:t>Non-starchy </a:t>
            </a:r>
            <a:r>
              <a:rPr sz="2400" spc="-25" dirty="0">
                <a:latin typeface="Arial"/>
                <a:cs typeface="Arial"/>
              </a:rPr>
              <a:t>vegetables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potatoes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50" b="1" spc="-30" dirty="0">
                <a:latin typeface="Arial"/>
                <a:cs typeface="Arial"/>
              </a:rPr>
              <a:t>whole30.com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7679" y="2580639"/>
            <a:ext cx="3571239" cy="2280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9539" y="244474"/>
            <a:ext cx="5763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/>
              <a:t>Intermittent </a:t>
            </a:r>
            <a:r>
              <a:rPr u="none" spc="5" dirty="0"/>
              <a:t>Fasting</a:t>
            </a:r>
            <a:r>
              <a:rPr u="none" spc="60" dirty="0"/>
              <a:t> </a:t>
            </a:r>
            <a:r>
              <a:rPr u="none" spc="5" dirty="0"/>
              <a:t>101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1167511"/>
            <a:ext cx="7736205" cy="4960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5" dirty="0">
                <a:latin typeface="Arial"/>
                <a:cs typeface="Arial"/>
              </a:rPr>
              <a:t>Sets </a:t>
            </a:r>
            <a:r>
              <a:rPr sz="2800" b="1" spc="-30" dirty="0">
                <a:latin typeface="Arial"/>
                <a:cs typeface="Arial"/>
              </a:rPr>
              <a:t>specific </a:t>
            </a:r>
            <a:r>
              <a:rPr sz="2800" b="1" spc="5" dirty="0">
                <a:latin typeface="Arial"/>
                <a:cs typeface="Arial"/>
              </a:rPr>
              <a:t>windows </a:t>
            </a:r>
            <a:r>
              <a:rPr sz="2800" b="1" spc="-5" dirty="0">
                <a:latin typeface="Arial"/>
                <a:cs typeface="Arial"/>
              </a:rPr>
              <a:t>for</a:t>
            </a:r>
            <a:r>
              <a:rPr sz="2800" b="1" spc="-490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eating.</a:t>
            </a:r>
            <a:endParaRPr sz="2800">
              <a:latin typeface="Arial"/>
              <a:cs typeface="Arial"/>
            </a:endParaRPr>
          </a:p>
          <a:p>
            <a:pPr marL="12700" marR="3615054">
              <a:lnSpc>
                <a:spcPct val="240800"/>
              </a:lnSpc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reduce </a:t>
            </a:r>
            <a:r>
              <a:rPr sz="2800" b="1" spc="-25" dirty="0">
                <a:latin typeface="Arial"/>
                <a:cs typeface="Arial"/>
              </a:rPr>
              <a:t>meal </a:t>
            </a:r>
            <a:r>
              <a:rPr sz="2800" b="1" spc="-15" dirty="0">
                <a:latin typeface="Arial"/>
                <a:cs typeface="Arial"/>
              </a:rPr>
              <a:t>stress.  </a:t>
            </a:r>
            <a:r>
              <a:rPr sz="2800" b="1" spc="-20" dirty="0">
                <a:latin typeface="Arial"/>
                <a:cs typeface="Arial"/>
              </a:rPr>
              <a:t>Protocols</a:t>
            </a:r>
            <a:r>
              <a:rPr sz="2800" b="1" spc="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Vary:</a:t>
            </a:r>
            <a:endParaRPr sz="280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555"/>
              </a:spcBef>
              <a:buChar char="•"/>
              <a:tabLst>
                <a:tab pos="795655" algn="l"/>
                <a:tab pos="796290" algn="l"/>
              </a:tabLst>
            </a:pPr>
            <a:r>
              <a:rPr sz="2650" spc="-25" dirty="0">
                <a:latin typeface="Arial"/>
                <a:cs typeface="Arial"/>
              </a:rPr>
              <a:t>5:2</a:t>
            </a:r>
            <a:r>
              <a:rPr sz="2650" spc="-55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Fasting</a:t>
            </a:r>
            <a:endParaRPr sz="265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585"/>
              </a:spcBef>
              <a:buChar char="•"/>
              <a:tabLst>
                <a:tab pos="795655" algn="l"/>
                <a:tab pos="796290" algn="l"/>
              </a:tabLst>
            </a:pPr>
            <a:r>
              <a:rPr sz="2650" spc="-40" dirty="0">
                <a:latin typeface="Arial"/>
                <a:cs typeface="Arial"/>
              </a:rPr>
              <a:t>Intermittent </a:t>
            </a:r>
            <a:r>
              <a:rPr sz="2650" spc="-30" dirty="0">
                <a:latin typeface="Arial"/>
                <a:cs typeface="Arial"/>
              </a:rPr>
              <a:t>Fasting</a:t>
            </a:r>
            <a:r>
              <a:rPr sz="2650" spc="-430" dirty="0">
                <a:latin typeface="Arial"/>
                <a:cs typeface="Arial"/>
              </a:rPr>
              <a:t> </a:t>
            </a:r>
            <a:r>
              <a:rPr sz="2650" spc="-25" dirty="0">
                <a:latin typeface="Arial"/>
                <a:cs typeface="Arial"/>
              </a:rPr>
              <a:t>(16:8)</a:t>
            </a:r>
            <a:endParaRPr sz="2650">
              <a:latin typeface="Arial"/>
              <a:cs typeface="Arial"/>
            </a:endParaRPr>
          </a:p>
          <a:p>
            <a:pPr marL="795655" indent="-457834">
              <a:lnSpc>
                <a:spcPct val="100000"/>
              </a:lnSpc>
              <a:spcBef>
                <a:spcPts val="585"/>
              </a:spcBef>
              <a:buChar char="•"/>
              <a:tabLst>
                <a:tab pos="795655" algn="l"/>
                <a:tab pos="796290" algn="l"/>
              </a:tabLst>
            </a:pPr>
            <a:r>
              <a:rPr sz="2650" spc="-45" dirty="0">
                <a:latin typeface="Arial"/>
                <a:cs typeface="Arial"/>
              </a:rPr>
              <a:t>Alternate </a:t>
            </a:r>
            <a:r>
              <a:rPr sz="2650" spc="-40" dirty="0">
                <a:latin typeface="Arial"/>
                <a:cs typeface="Arial"/>
              </a:rPr>
              <a:t>Day</a:t>
            </a:r>
            <a:r>
              <a:rPr sz="2650" spc="170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Fasting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>
                <a:latin typeface="Arial"/>
                <a:cs typeface="Arial"/>
              </a:rPr>
              <a:t>Experimenting </a:t>
            </a:r>
            <a:r>
              <a:rPr sz="2800" b="1" spc="25" dirty="0">
                <a:latin typeface="Arial"/>
                <a:cs typeface="Arial"/>
              </a:rPr>
              <a:t>with </a:t>
            </a:r>
            <a:r>
              <a:rPr sz="2800" b="1" spc="-25" dirty="0">
                <a:latin typeface="Arial"/>
                <a:cs typeface="Arial"/>
              </a:rPr>
              <a:t>different </a:t>
            </a:r>
            <a:r>
              <a:rPr sz="2800" b="1" spc="-20" dirty="0">
                <a:latin typeface="Arial"/>
                <a:cs typeface="Arial"/>
              </a:rPr>
              <a:t>protocols </a:t>
            </a:r>
            <a:r>
              <a:rPr sz="2800" b="1" spc="-30" dirty="0">
                <a:latin typeface="Arial"/>
                <a:cs typeface="Arial"/>
              </a:rPr>
              <a:t>is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key.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4800" y="2794000"/>
            <a:ext cx="3540759" cy="248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140" y="380999"/>
            <a:ext cx="83464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1225" algn="l"/>
                <a:tab pos="8333105" algn="l"/>
              </a:tabLst>
            </a:pPr>
            <a:r>
              <a:rPr u="heavy" dirty="0">
                <a:uFill>
                  <a:solidFill>
                    <a:srgbClr val="007BC2"/>
                  </a:solidFill>
                </a:uFill>
              </a:rPr>
              <a:t> 	</a:t>
            </a:r>
            <a:r>
              <a:rPr u="heavy" spc="-15" dirty="0">
                <a:uFill>
                  <a:solidFill>
                    <a:srgbClr val="007BC2"/>
                  </a:solidFill>
                </a:uFill>
              </a:rPr>
              <a:t>More </a:t>
            </a:r>
            <a:r>
              <a:rPr u="heavy" spc="20" dirty="0">
                <a:uFill>
                  <a:solidFill>
                    <a:srgbClr val="007BC2"/>
                  </a:solidFill>
                </a:uFill>
              </a:rPr>
              <a:t>on</a:t>
            </a:r>
            <a:r>
              <a:rPr u="heavy" spc="-85" dirty="0">
                <a:uFill>
                  <a:solidFill>
                    <a:srgbClr val="007BC2"/>
                  </a:solidFill>
                </a:uFill>
              </a:rPr>
              <a:t> </a:t>
            </a:r>
            <a:r>
              <a:rPr u="heavy" spc="5" dirty="0">
                <a:uFill>
                  <a:solidFill>
                    <a:srgbClr val="007BC2"/>
                  </a:solidFill>
                </a:uFill>
              </a:rPr>
              <a:t>Fasting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75" y="1030096"/>
            <a:ext cx="7316470" cy="4044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b="1" spc="-10" dirty="0">
                <a:latin typeface="Arial"/>
                <a:cs typeface="Arial"/>
              </a:rPr>
              <a:t>Stop </a:t>
            </a:r>
            <a:r>
              <a:rPr sz="2400" b="1" spc="-5" dirty="0">
                <a:latin typeface="Arial"/>
                <a:cs typeface="Arial"/>
              </a:rPr>
              <a:t>eating </a:t>
            </a:r>
            <a:r>
              <a:rPr sz="2400" b="1" spc="5" dirty="0">
                <a:latin typeface="Arial"/>
                <a:cs typeface="Arial"/>
              </a:rPr>
              <a:t>at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consistent </a:t>
            </a:r>
            <a:r>
              <a:rPr sz="2400" b="1" spc="-20" dirty="0">
                <a:latin typeface="Arial"/>
                <a:cs typeface="Arial"/>
              </a:rPr>
              <a:t>time </a:t>
            </a:r>
            <a:r>
              <a:rPr sz="2400" b="1" spc="10" dirty="0">
                <a:latin typeface="Arial"/>
                <a:cs typeface="Arial"/>
              </a:rPr>
              <a:t>each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night.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250"/>
              </a:spcBef>
              <a:buChar char="•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8 </a:t>
            </a:r>
            <a:r>
              <a:rPr sz="2400" spc="-5" dirty="0">
                <a:latin typeface="Arial"/>
                <a:cs typeface="Arial"/>
              </a:rPr>
              <a:t>PM,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Brush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mouthwash </a:t>
            </a:r>
            <a:r>
              <a:rPr sz="2400" b="1" spc="5" dirty="0">
                <a:latin typeface="Arial"/>
                <a:cs typeface="Arial"/>
              </a:rPr>
              <a:t>after </a:t>
            </a:r>
            <a:r>
              <a:rPr sz="2400" b="1" spc="-30" dirty="0">
                <a:latin typeface="Arial"/>
                <a:cs typeface="Arial"/>
              </a:rPr>
              <a:t>your </a:t>
            </a:r>
            <a:r>
              <a:rPr sz="2400" b="1" spc="-10" dirty="0">
                <a:latin typeface="Arial"/>
                <a:cs typeface="Arial"/>
              </a:rPr>
              <a:t>final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meal/snack.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30" dirty="0">
                <a:latin typeface="Arial"/>
                <a:cs typeface="Arial"/>
              </a:rPr>
              <a:t>Be </a:t>
            </a:r>
            <a:r>
              <a:rPr sz="2400" b="1" spc="-25" dirty="0">
                <a:latin typeface="Arial"/>
                <a:cs typeface="Arial"/>
              </a:rPr>
              <a:t>mindful </a:t>
            </a:r>
            <a:r>
              <a:rPr sz="2400" b="1" spc="-15" dirty="0">
                <a:latin typeface="Arial"/>
                <a:cs typeface="Arial"/>
              </a:rPr>
              <a:t>of food </a:t>
            </a:r>
            <a:r>
              <a:rPr sz="2400" b="1" spc="-5" dirty="0">
                <a:latin typeface="Arial"/>
                <a:cs typeface="Arial"/>
              </a:rPr>
              <a:t>choices </a:t>
            </a:r>
            <a:r>
              <a:rPr sz="2400" b="1" spc="10" dirty="0">
                <a:latin typeface="Arial"/>
                <a:cs typeface="Arial"/>
              </a:rPr>
              <a:t>at</a:t>
            </a:r>
            <a:r>
              <a:rPr sz="2400" b="1" spc="3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night.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245"/>
              </a:spcBef>
              <a:buChar char="•"/>
              <a:tabLst>
                <a:tab pos="561975" algn="l"/>
              </a:tabLst>
            </a:pPr>
            <a:r>
              <a:rPr sz="2400" spc="-25" dirty="0">
                <a:latin typeface="Arial"/>
                <a:cs typeface="Arial"/>
              </a:rPr>
              <a:t>Beta </a:t>
            </a:r>
            <a:r>
              <a:rPr sz="2400" spc="-10" dirty="0">
                <a:latin typeface="Arial"/>
                <a:cs typeface="Arial"/>
              </a:rPr>
              <a:t>cell production </a:t>
            </a:r>
            <a:r>
              <a:rPr sz="2400" spc="-30" dirty="0">
                <a:latin typeface="Arial"/>
                <a:cs typeface="Arial"/>
              </a:rPr>
              <a:t>better </a:t>
            </a:r>
            <a:r>
              <a:rPr sz="2400" spc="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AM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ct val="100000"/>
              </a:lnSpc>
              <a:spcBef>
                <a:spcPts val="325"/>
              </a:spcBef>
              <a:buChar char="•"/>
              <a:tabLst>
                <a:tab pos="561975" algn="l"/>
              </a:tabLst>
            </a:pPr>
            <a:r>
              <a:rPr sz="2400" spc="-40" dirty="0">
                <a:latin typeface="Arial"/>
                <a:cs typeface="Arial"/>
              </a:rPr>
              <a:t>Food </a:t>
            </a:r>
            <a:r>
              <a:rPr sz="2400" spc="-15" dirty="0">
                <a:latin typeface="Arial"/>
                <a:cs typeface="Arial"/>
              </a:rPr>
              <a:t>thermogenesis </a:t>
            </a:r>
            <a:r>
              <a:rPr sz="2400" spc="-35" dirty="0">
                <a:latin typeface="Arial"/>
                <a:cs typeface="Arial"/>
              </a:rPr>
              <a:t>lower </a:t>
            </a:r>
            <a:r>
              <a:rPr sz="2400" spc="-30" dirty="0">
                <a:latin typeface="Arial"/>
                <a:cs typeface="Arial"/>
              </a:rPr>
              <a:t>at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night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667182"/>
            <a:ext cx="17545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Photos </a:t>
            </a:r>
            <a:r>
              <a:rPr sz="850" spc="20" dirty="0">
                <a:latin typeface="Arial"/>
                <a:cs typeface="Arial"/>
              </a:rPr>
              <a:t>courtesy </a:t>
            </a:r>
            <a:r>
              <a:rPr sz="850" spc="5" dirty="0">
                <a:latin typeface="Arial"/>
                <a:cs typeface="Arial"/>
              </a:rPr>
              <a:t>of </a:t>
            </a:r>
            <a:r>
              <a:rPr sz="850" spc="-5" dirty="0">
                <a:latin typeface="Arial"/>
                <a:cs typeface="Arial"/>
              </a:rPr>
              <a:t>Google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images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8559" y="3423920"/>
            <a:ext cx="2397760" cy="242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2066" y="244474"/>
            <a:ext cx="5024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Fasting </a:t>
            </a:r>
            <a:r>
              <a:rPr u="none" spc="-10" dirty="0"/>
              <a:t>Pros </a:t>
            </a:r>
            <a:r>
              <a:rPr u="none" dirty="0"/>
              <a:t>&amp;</a:t>
            </a:r>
            <a:r>
              <a:rPr u="none" spc="-85" dirty="0"/>
              <a:t> </a:t>
            </a:r>
            <a:r>
              <a:rPr u="none" spc="-5" dirty="0"/>
              <a:t>Cons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575" y="1097879"/>
            <a:ext cx="8368665" cy="48939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650" b="1" spc="-30" dirty="0">
                <a:latin typeface="Arial"/>
                <a:cs typeface="Arial"/>
              </a:rPr>
              <a:t>Pros:</a:t>
            </a:r>
            <a:endParaRPr sz="26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-60" dirty="0">
                <a:latin typeface="Arial"/>
                <a:cs typeface="Arial"/>
              </a:rPr>
              <a:t>As</a:t>
            </a:r>
            <a:r>
              <a:rPr sz="2250" b="1" spc="40" dirty="0">
                <a:latin typeface="Arial"/>
                <a:cs typeface="Arial"/>
              </a:rPr>
              <a:t> </a:t>
            </a:r>
            <a:r>
              <a:rPr sz="2250" b="1" spc="-10" dirty="0">
                <a:latin typeface="Arial"/>
                <a:cs typeface="Arial"/>
              </a:rPr>
              <a:t>effective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10" dirty="0">
                <a:latin typeface="Arial"/>
                <a:cs typeface="Arial"/>
              </a:rPr>
              <a:t>as</a:t>
            </a:r>
            <a:r>
              <a:rPr sz="2250" b="1" spc="-35" dirty="0">
                <a:latin typeface="Arial"/>
                <a:cs typeface="Arial"/>
              </a:rPr>
              <a:t> </a:t>
            </a:r>
            <a:r>
              <a:rPr sz="2250" b="1" spc="-10" dirty="0">
                <a:latin typeface="Arial"/>
                <a:cs typeface="Arial"/>
              </a:rPr>
              <a:t>continuous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calorie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-10" dirty="0">
                <a:latin typeface="Arial"/>
                <a:cs typeface="Arial"/>
              </a:rPr>
              <a:t>restriction.</a:t>
            </a:r>
            <a:endParaRPr sz="22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45" dirty="0">
                <a:latin typeface="Arial"/>
                <a:cs typeface="Arial"/>
              </a:rPr>
              <a:t>May</a:t>
            </a:r>
            <a:r>
              <a:rPr sz="2250" b="1" spc="-20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help</a:t>
            </a:r>
            <a:r>
              <a:rPr sz="2250" b="1" spc="-15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curb</a:t>
            </a:r>
            <a:r>
              <a:rPr sz="2250" b="1" spc="-155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excessive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snacking</a:t>
            </a:r>
            <a:r>
              <a:rPr sz="2250" b="1" spc="-235" dirty="0">
                <a:latin typeface="Arial"/>
                <a:cs typeface="Arial"/>
              </a:rPr>
              <a:t> </a:t>
            </a:r>
            <a:r>
              <a:rPr sz="2250" b="1" spc="10" dirty="0">
                <a:latin typeface="Arial"/>
                <a:cs typeface="Arial"/>
              </a:rPr>
              <a:t>at</a:t>
            </a:r>
            <a:r>
              <a:rPr sz="2250" b="1" spc="-100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night.</a:t>
            </a:r>
            <a:endParaRPr sz="22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5" dirty="0">
                <a:latin typeface="Arial"/>
                <a:cs typeface="Arial"/>
              </a:rPr>
              <a:t>Likely</a:t>
            </a:r>
            <a:r>
              <a:rPr sz="2250" b="1" spc="-20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improves</a:t>
            </a:r>
            <a:r>
              <a:rPr sz="2250" b="1" spc="-275" dirty="0">
                <a:latin typeface="Arial"/>
                <a:cs typeface="Arial"/>
              </a:rPr>
              <a:t> </a:t>
            </a:r>
            <a:r>
              <a:rPr sz="2250" b="1" spc="-10" dirty="0">
                <a:latin typeface="Arial"/>
                <a:cs typeface="Arial"/>
              </a:rPr>
              <a:t>insulin</a:t>
            </a:r>
            <a:r>
              <a:rPr sz="2250" b="1" spc="-15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sensitivity.</a:t>
            </a:r>
            <a:endParaRPr sz="22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45" dirty="0">
                <a:latin typeface="Arial"/>
                <a:cs typeface="Arial"/>
              </a:rPr>
              <a:t>May</a:t>
            </a:r>
            <a:r>
              <a:rPr sz="2250" b="1" spc="-20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improve</a:t>
            </a:r>
            <a:r>
              <a:rPr sz="2250" b="1" spc="-27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lipid</a:t>
            </a:r>
            <a:r>
              <a:rPr sz="2250" b="1" spc="-155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levels.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50" b="1" spc="-15" dirty="0">
                <a:latin typeface="Arial"/>
                <a:cs typeface="Arial"/>
              </a:rPr>
              <a:t>Cons:</a:t>
            </a:r>
            <a:endParaRPr sz="26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-15" dirty="0">
                <a:latin typeface="Arial"/>
                <a:cs typeface="Arial"/>
              </a:rPr>
              <a:t>Not</a:t>
            </a:r>
            <a:r>
              <a:rPr sz="2250" b="1" spc="-10" dirty="0">
                <a:latin typeface="Arial"/>
                <a:cs typeface="Arial"/>
              </a:rPr>
              <a:t> superior</a:t>
            </a:r>
            <a:r>
              <a:rPr sz="2250" b="1" spc="-215" dirty="0">
                <a:latin typeface="Arial"/>
                <a:cs typeface="Arial"/>
              </a:rPr>
              <a:t> </a:t>
            </a:r>
            <a:r>
              <a:rPr sz="2250" b="1" spc="-20" dirty="0">
                <a:latin typeface="Arial"/>
                <a:cs typeface="Arial"/>
              </a:rPr>
              <a:t>to</a:t>
            </a:r>
            <a:r>
              <a:rPr sz="2250" b="1" spc="10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traditional</a:t>
            </a:r>
            <a:r>
              <a:rPr sz="2250" b="1" spc="-210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calorie</a:t>
            </a:r>
            <a:r>
              <a:rPr sz="2250" b="1" spc="-190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restriction</a:t>
            </a:r>
            <a:r>
              <a:rPr sz="2250" b="1" spc="-229" dirty="0">
                <a:latin typeface="Arial"/>
                <a:cs typeface="Arial"/>
              </a:rPr>
              <a:t> </a:t>
            </a:r>
            <a:r>
              <a:rPr sz="2250" b="1" spc="-20" dirty="0">
                <a:latin typeface="Arial"/>
                <a:cs typeface="Arial"/>
              </a:rPr>
              <a:t>for</a:t>
            </a:r>
            <a:r>
              <a:rPr sz="2250" b="1" spc="-50" dirty="0">
                <a:latin typeface="Arial"/>
                <a:cs typeface="Arial"/>
              </a:rPr>
              <a:t> </a:t>
            </a:r>
            <a:r>
              <a:rPr sz="2250" b="1" spc="15" dirty="0">
                <a:latin typeface="Arial"/>
                <a:cs typeface="Arial"/>
              </a:rPr>
              <a:t>weight</a:t>
            </a:r>
            <a:r>
              <a:rPr sz="2250" b="1" spc="-250" dirty="0">
                <a:latin typeface="Arial"/>
                <a:cs typeface="Arial"/>
              </a:rPr>
              <a:t> </a:t>
            </a:r>
            <a:r>
              <a:rPr sz="2250" b="1" spc="-25" dirty="0">
                <a:latin typeface="Arial"/>
                <a:cs typeface="Arial"/>
              </a:rPr>
              <a:t>loss.</a:t>
            </a:r>
            <a:endParaRPr sz="22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45" dirty="0">
                <a:latin typeface="Arial"/>
                <a:cs typeface="Arial"/>
              </a:rPr>
              <a:t>May</a:t>
            </a:r>
            <a:r>
              <a:rPr sz="2250" b="1" spc="-200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cause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certain</a:t>
            </a:r>
            <a:r>
              <a:rPr sz="2250" b="1" spc="-235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individuals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-20" dirty="0">
                <a:latin typeface="Arial"/>
                <a:cs typeface="Arial"/>
              </a:rPr>
              <a:t>to</a:t>
            </a:r>
            <a:r>
              <a:rPr sz="2250" b="1" spc="-75" dirty="0">
                <a:latin typeface="Arial"/>
                <a:cs typeface="Arial"/>
              </a:rPr>
              <a:t> </a:t>
            </a:r>
            <a:r>
              <a:rPr sz="2250" b="1" spc="-10" dirty="0">
                <a:latin typeface="Arial"/>
                <a:cs typeface="Arial"/>
              </a:rPr>
              <a:t>binge</a:t>
            </a:r>
            <a:r>
              <a:rPr sz="2250" b="1" spc="-4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eat.</a:t>
            </a:r>
            <a:endParaRPr sz="225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50" b="1" spc="5" dirty="0">
                <a:latin typeface="Arial"/>
                <a:cs typeface="Arial"/>
              </a:rPr>
              <a:t>Likely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not</a:t>
            </a:r>
            <a:r>
              <a:rPr sz="2250" b="1" spc="-95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appropriate</a:t>
            </a:r>
            <a:r>
              <a:rPr sz="2250" b="1" spc="-195" dirty="0">
                <a:latin typeface="Arial"/>
                <a:cs typeface="Arial"/>
              </a:rPr>
              <a:t> </a:t>
            </a:r>
            <a:r>
              <a:rPr sz="2250" b="1" spc="-20" dirty="0">
                <a:latin typeface="Arial"/>
                <a:cs typeface="Arial"/>
              </a:rPr>
              <a:t>for</a:t>
            </a:r>
            <a:r>
              <a:rPr sz="2250" b="1" spc="-60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certain</a:t>
            </a:r>
            <a:r>
              <a:rPr sz="2250" b="1" spc="-23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populations.</a:t>
            </a:r>
            <a:endParaRPr sz="2250">
              <a:latin typeface="Arial"/>
              <a:cs typeface="Arial"/>
            </a:endParaRPr>
          </a:p>
          <a:p>
            <a:pPr marL="582295" marR="10795" lvl="1" indent="-285115">
              <a:lnSpc>
                <a:spcPts val="2160"/>
              </a:lnSpc>
              <a:spcBef>
                <a:spcPts val="465"/>
              </a:spcBef>
              <a:buChar char="•"/>
              <a:tabLst>
                <a:tab pos="581660" algn="l"/>
                <a:tab pos="582295" algn="l"/>
              </a:tabLst>
            </a:pPr>
            <a:r>
              <a:rPr sz="2000" spc="5" dirty="0">
                <a:latin typeface="Arial"/>
                <a:cs typeface="Arial"/>
              </a:rPr>
              <a:t>High </a:t>
            </a:r>
            <a:r>
              <a:rPr sz="2000" spc="-20" dirty="0">
                <a:latin typeface="Arial"/>
                <a:cs typeface="Arial"/>
              </a:rPr>
              <a:t>level </a:t>
            </a:r>
            <a:r>
              <a:rPr sz="2000" spc="5" dirty="0">
                <a:latin typeface="Arial"/>
                <a:cs typeface="Arial"/>
              </a:rPr>
              <a:t>athletes, </a:t>
            </a:r>
            <a:r>
              <a:rPr sz="2000" spc="-5" dirty="0">
                <a:latin typeface="Arial"/>
                <a:cs typeface="Arial"/>
              </a:rPr>
              <a:t>pregnancy, </a:t>
            </a:r>
            <a:r>
              <a:rPr sz="2000" dirty="0">
                <a:latin typeface="Arial"/>
                <a:cs typeface="Arial"/>
              </a:rPr>
              <a:t>individuals </a:t>
            </a:r>
            <a:r>
              <a:rPr sz="2000" spc="25" dirty="0">
                <a:latin typeface="Arial"/>
                <a:cs typeface="Arial"/>
              </a:rPr>
              <a:t>with </a:t>
            </a:r>
            <a:r>
              <a:rPr sz="2000" spc="5" dirty="0">
                <a:latin typeface="Arial"/>
                <a:cs typeface="Arial"/>
              </a:rPr>
              <a:t>chronic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hypoglycemia 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anxiety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2250" b="1" spc="-10" dirty="0">
                <a:latin typeface="Arial"/>
                <a:cs typeface="Arial"/>
              </a:rPr>
              <a:t>Headaches,</a:t>
            </a:r>
            <a:r>
              <a:rPr sz="2250" b="1" spc="-215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anxiety,</a:t>
            </a:r>
            <a:r>
              <a:rPr sz="2250" b="1" spc="-28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constipation,</a:t>
            </a:r>
            <a:r>
              <a:rPr sz="2250" b="1" spc="-210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drop</a:t>
            </a:r>
            <a:r>
              <a:rPr sz="2250" b="1" spc="-7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in</a:t>
            </a:r>
            <a:r>
              <a:rPr sz="2250" b="1" spc="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blood</a:t>
            </a:r>
            <a:r>
              <a:rPr sz="2250" b="1" spc="-155" dirty="0">
                <a:latin typeface="Arial"/>
                <a:cs typeface="Arial"/>
              </a:rPr>
              <a:t> </a:t>
            </a:r>
            <a:r>
              <a:rPr sz="2250" b="1" spc="-15" dirty="0">
                <a:latin typeface="Arial"/>
                <a:cs typeface="Arial"/>
              </a:rPr>
              <a:t>pressure.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807" y="6212840"/>
            <a:ext cx="472503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20" dirty="0">
                <a:latin typeface="Arial"/>
                <a:cs typeface="Arial"/>
              </a:rPr>
              <a:t>examine.com/nutrition/the-low-down-on-intermittent-fasting/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8480" y="1950720"/>
            <a:ext cx="1905000" cy="1488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8" rIns="0" bIns="0" rtlCol="0">
            <a:spAutoFit/>
          </a:bodyPr>
          <a:lstStyle/>
          <a:p>
            <a:pPr marL="22860">
              <a:lnSpc>
                <a:spcPts val="4785"/>
              </a:lnSpc>
              <a:spcBef>
                <a:spcPts val="105"/>
              </a:spcBef>
              <a:tabLst>
                <a:tab pos="1024890" algn="l"/>
                <a:tab pos="8251825" algn="l"/>
              </a:tabLst>
            </a:pPr>
            <a:r>
              <a:rPr dirty="0"/>
              <a:t> 	</a:t>
            </a:r>
            <a:r>
              <a:rPr spc="5" dirty="0"/>
              <a:t>Utilize </a:t>
            </a:r>
            <a:r>
              <a:rPr spc="-10" dirty="0"/>
              <a:t>Your </a:t>
            </a:r>
            <a:r>
              <a:rPr spc="35" dirty="0"/>
              <a:t>Tools</a:t>
            </a:r>
            <a:r>
              <a:rPr spc="-285" dirty="0"/>
              <a:t> </a:t>
            </a:r>
            <a:r>
              <a:rPr dirty="0"/>
              <a:t>Wisely	</a:t>
            </a:r>
          </a:p>
          <a:p>
            <a:pPr marL="33655">
              <a:lnSpc>
                <a:spcPts val="2925"/>
              </a:lnSpc>
            </a:pPr>
            <a:r>
              <a:rPr sz="2450" u="none" spc="-15" dirty="0"/>
              <a:t>Grill </a:t>
            </a:r>
            <a:r>
              <a:rPr sz="2450" u="none" spc="-25" dirty="0"/>
              <a:t>for </a:t>
            </a:r>
            <a:r>
              <a:rPr sz="2450" u="none" dirty="0"/>
              <a:t>easy</a:t>
            </a:r>
            <a:r>
              <a:rPr sz="2450" u="none" spc="-210" dirty="0"/>
              <a:t> </a:t>
            </a:r>
            <a:r>
              <a:rPr sz="2450" u="none" dirty="0"/>
              <a:t>clean-up.</a:t>
            </a:r>
            <a:endParaRPr sz="2450"/>
          </a:p>
        </p:txBody>
      </p:sp>
      <p:sp>
        <p:nvSpPr>
          <p:cNvPr id="5" name="object 5"/>
          <p:cNvSpPr txBox="1"/>
          <p:nvPr/>
        </p:nvSpPr>
        <p:spPr>
          <a:xfrm>
            <a:off x="460375" y="2164333"/>
            <a:ext cx="5911850" cy="3717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b="1" spc="-5" dirty="0">
                <a:latin typeface="Arial"/>
                <a:cs typeface="Arial"/>
              </a:rPr>
              <a:t>Microwave </a:t>
            </a:r>
            <a:r>
              <a:rPr sz="2450" b="1" spc="-25" dirty="0">
                <a:latin typeface="Arial"/>
                <a:cs typeface="Arial"/>
              </a:rPr>
              <a:t>for </a:t>
            </a:r>
            <a:r>
              <a:rPr sz="2450" b="1" spc="-5" dirty="0">
                <a:latin typeface="Arial"/>
                <a:cs typeface="Arial"/>
              </a:rPr>
              <a:t>side</a:t>
            </a:r>
            <a:r>
              <a:rPr sz="2450" b="1" spc="-125" dirty="0">
                <a:latin typeface="Arial"/>
                <a:cs typeface="Arial"/>
              </a:rPr>
              <a:t> </a:t>
            </a:r>
            <a:r>
              <a:rPr sz="2450" b="1" dirty="0">
                <a:latin typeface="Arial"/>
                <a:cs typeface="Arial"/>
              </a:rPr>
              <a:t>dishes.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50" b="1" spc="-15" dirty="0">
                <a:latin typeface="Arial"/>
                <a:cs typeface="Arial"/>
              </a:rPr>
              <a:t>Crock-pot </a:t>
            </a:r>
            <a:r>
              <a:rPr sz="2450" b="1" spc="-25" dirty="0">
                <a:latin typeface="Arial"/>
                <a:cs typeface="Arial"/>
              </a:rPr>
              <a:t>for </a:t>
            </a:r>
            <a:r>
              <a:rPr sz="2450" b="1" spc="5" dirty="0">
                <a:latin typeface="Arial"/>
                <a:cs typeface="Arial"/>
              </a:rPr>
              <a:t>freezer </a:t>
            </a:r>
            <a:r>
              <a:rPr sz="2450" b="1" spc="10" dirty="0">
                <a:latin typeface="Arial"/>
                <a:cs typeface="Arial"/>
              </a:rPr>
              <a:t>bag</a:t>
            </a:r>
            <a:r>
              <a:rPr sz="2450" b="1" spc="30" dirty="0">
                <a:latin typeface="Arial"/>
                <a:cs typeface="Arial"/>
              </a:rPr>
              <a:t> </a:t>
            </a:r>
            <a:r>
              <a:rPr sz="2450" b="1" dirty="0">
                <a:latin typeface="Arial"/>
                <a:cs typeface="Arial"/>
              </a:rPr>
              <a:t>meals.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10" dirty="0">
                <a:latin typeface="Arial"/>
                <a:cs typeface="Arial"/>
              </a:rPr>
              <a:t>Instant</a:t>
            </a:r>
            <a:r>
              <a:rPr sz="2300" b="1" spc="-140" dirty="0">
                <a:latin typeface="Arial"/>
                <a:cs typeface="Arial"/>
              </a:rPr>
              <a:t> </a:t>
            </a:r>
            <a:r>
              <a:rPr sz="2300" b="1" spc="20" dirty="0">
                <a:latin typeface="Arial"/>
                <a:cs typeface="Arial"/>
              </a:rPr>
              <a:t>Pot</a:t>
            </a:r>
            <a:r>
              <a:rPr sz="2300" b="1" spc="20" dirty="0">
                <a:latin typeface="Times New Roman"/>
                <a:cs typeface="Times New Roman"/>
              </a:rPr>
              <a:t>®</a:t>
            </a:r>
            <a:r>
              <a:rPr sz="2300" b="1" spc="-70" dirty="0">
                <a:latin typeface="Times New Roman"/>
                <a:cs typeface="Times New Roman"/>
              </a:rPr>
              <a:t> </a:t>
            </a:r>
            <a:r>
              <a:rPr sz="2300" b="1" spc="20" dirty="0">
                <a:latin typeface="Arial"/>
                <a:cs typeface="Arial"/>
              </a:rPr>
              <a:t>for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last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20" dirty="0">
                <a:latin typeface="Arial"/>
                <a:cs typeface="Arial"/>
              </a:rPr>
              <a:t>minute</a:t>
            </a:r>
            <a:r>
              <a:rPr sz="2300" b="1" spc="-17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meals.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spc="15" dirty="0">
                <a:latin typeface="Arial"/>
                <a:cs typeface="Arial"/>
              </a:rPr>
              <a:t>Multi-rack</a:t>
            </a:r>
            <a:r>
              <a:rPr sz="2300" b="1" spc="-25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steamers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25" dirty="0">
                <a:latin typeface="Arial"/>
                <a:cs typeface="Arial"/>
              </a:rPr>
              <a:t>for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all-in-one</a:t>
            </a:r>
            <a:r>
              <a:rPr sz="2300" b="1" spc="-254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cooking.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9" y="1137919"/>
            <a:ext cx="3672840" cy="2809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7135" y="248285"/>
            <a:ext cx="40690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Fasting</a:t>
            </a:r>
            <a:r>
              <a:rPr u="none" spc="-75" dirty="0"/>
              <a:t> </a:t>
            </a:r>
            <a:r>
              <a:rPr u="none" spc="-5" dirty="0"/>
              <a:t>Example</a:t>
            </a:r>
          </a:p>
        </p:txBody>
      </p:sp>
      <p:sp>
        <p:nvSpPr>
          <p:cNvPr id="6" name="object 6"/>
          <p:cNvSpPr/>
          <p:nvPr/>
        </p:nvSpPr>
        <p:spPr>
          <a:xfrm>
            <a:off x="1016000" y="1615439"/>
            <a:ext cx="7274559" cy="3850640"/>
          </a:xfrm>
          <a:custGeom>
            <a:avLst/>
            <a:gdLst/>
            <a:ahLst/>
            <a:cxnLst/>
            <a:rect l="l" t="t" r="r" b="b"/>
            <a:pathLst>
              <a:path w="7274559" h="3850640">
                <a:moveTo>
                  <a:pt x="5349240" y="0"/>
                </a:moveTo>
                <a:lnTo>
                  <a:pt x="5349240" y="962660"/>
                </a:lnTo>
                <a:lnTo>
                  <a:pt x="0" y="962660"/>
                </a:lnTo>
                <a:lnTo>
                  <a:pt x="0" y="2887980"/>
                </a:lnTo>
                <a:lnTo>
                  <a:pt x="5349240" y="2887980"/>
                </a:lnTo>
                <a:lnTo>
                  <a:pt x="5349240" y="3850640"/>
                </a:lnTo>
                <a:lnTo>
                  <a:pt x="7274559" y="1925320"/>
                </a:lnTo>
                <a:lnTo>
                  <a:pt x="5349240" y="0"/>
                </a:lnTo>
                <a:close/>
              </a:path>
            </a:pathLst>
          </a:custGeom>
          <a:solidFill>
            <a:srgbClr val="CAD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1642491" y="0"/>
                </a:moveTo>
                <a:lnTo>
                  <a:pt x="257390" y="0"/>
                </a:lnTo>
                <a:lnTo>
                  <a:pt x="211125" y="4145"/>
                </a:lnTo>
                <a:lnTo>
                  <a:pt x="167579" y="16097"/>
                </a:lnTo>
                <a:lnTo>
                  <a:pt x="127481" y="35131"/>
                </a:lnTo>
                <a:lnTo>
                  <a:pt x="91558" y="60522"/>
                </a:lnTo>
                <a:lnTo>
                  <a:pt x="60535" y="91543"/>
                </a:lnTo>
                <a:lnTo>
                  <a:pt x="35141" y="127470"/>
                </a:lnTo>
                <a:lnTo>
                  <a:pt x="16103" y="167577"/>
                </a:lnTo>
                <a:lnTo>
                  <a:pt x="4146" y="211138"/>
                </a:lnTo>
                <a:lnTo>
                  <a:pt x="0" y="257428"/>
                </a:lnTo>
                <a:lnTo>
                  <a:pt x="0" y="1286891"/>
                </a:lnTo>
                <a:lnTo>
                  <a:pt x="4146" y="1333181"/>
                </a:lnTo>
                <a:lnTo>
                  <a:pt x="16103" y="1376742"/>
                </a:lnTo>
                <a:lnTo>
                  <a:pt x="35141" y="1416849"/>
                </a:lnTo>
                <a:lnTo>
                  <a:pt x="60535" y="1452776"/>
                </a:lnTo>
                <a:lnTo>
                  <a:pt x="91558" y="1483797"/>
                </a:lnTo>
                <a:lnTo>
                  <a:pt x="127481" y="1509188"/>
                </a:lnTo>
                <a:lnTo>
                  <a:pt x="167579" y="1528222"/>
                </a:lnTo>
                <a:lnTo>
                  <a:pt x="211125" y="1540174"/>
                </a:lnTo>
                <a:lnTo>
                  <a:pt x="257390" y="1544320"/>
                </a:lnTo>
                <a:lnTo>
                  <a:pt x="1642491" y="1544320"/>
                </a:lnTo>
                <a:lnTo>
                  <a:pt x="1688781" y="1540174"/>
                </a:lnTo>
                <a:lnTo>
                  <a:pt x="1732342" y="1528222"/>
                </a:lnTo>
                <a:lnTo>
                  <a:pt x="1772449" y="1509188"/>
                </a:lnTo>
                <a:lnTo>
                  <a:pt x="1808376" y="1483797"/>
                </a:lnTo>
                <a:lnTo>
                  <a:pt x="1839397" y="1452776"/>
                </a:lnTo>
                <a:lnTo>
                  <a:pt x="1864788" y="1416849"/>
                </a:lnTo>
                <a:lnTo>
                  <a:pt x="1883822" y="1376742"/>
                </a:lnTo>
                <a:lnTo>
                  <a:pt x="1895774" y="1333181"/>
                </a:lnTo>
                <a:lnTo>
                  <a:pt x="1899920" y="1286891"/>
                </a:lnTo>
                <a:lnTo>
                  <a:pt x="1899920" y="257428"/>
                </a:lnTo>
                <a:lnTo>
                  <a:pt x="1895774" y="211138"/>
                </a:lnTo>
                <a:lnTo>
                  <a:pt x="1883822" y="167577"/>
                </a:lnTo>
                <a:lnTo>
                  <a:pt x="1864788" y="127470"/>
                </a:lnTo>
                <a:lnTo>
                  <a:pt x="1839397" y="91543"/>
                </a:lnTo>
                <a:lnTo>
                  <a:pt x="1808376" y="60522"/>
                </a:lnTo>
                <a:lnTo>
                  <a:pt x="1772449" y="35131"/>
                </a:lnTo>
                <a:lnTo>
                  <a:pt x="1732342" y="16097"/>
                </a:lnTo>
                <a:lnTo>
                  <a:pt x="1688781" y="4145"/>
                </a:lnTo>
                <a:lnTo>
                  <a:pt x="1642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0" y="257428"/>
                </a:moveTo>
                <a:lnTo>
                  <a:pt x="4146" y="211138"/>
                </a:lnTo>
                <a:lnTo>
                  <a:pt x="16103" y="167577"/>
                </a:lnTo>
                <a:lnTo>
                  <a:pt x="35141" y="127470"/>
                </a:lnTo>
                <a:lnTo>
                  <a:pt x="60535" y="91543"/>
                </a:lnTo>
                <a:lnTo>
                  <a:pt x="91558" y="60522"/>
                </a:lnTo>
                <a:lnTo>
                  <a:pt x="127481" y="35131"/>
                </a:lnTo>
                <a:lnTo>
                  <a:pt x="167579" y="16097"/>
                </a:lnTo>
                <a:lnTo>
                  <a:pt x="211125" y="4145"/>
                </a:lnTo>
                <a:lnTo>
                  <a:pt x="257390" y="0"/>
                </a:lnTo>
                <a:lnTo>
                  <a:pt x="1642491" y="0"/>
                </a:lnTo>
                <a:lnTo>
                  <a:pt x="1688781" y="4145"/>
                </a:lnTo>
                <a:lnTo>
                  <a:pt x="1732342" y="16097"/>
                </a:lnTo>
                <a:lnTo>
                  <a:pt x="1772449" y="35131"/>
                </a:lnTo>
                <a:lnTo>
                  <a:pt x="1808376" y="60522"/>
                </a:lnTo>
                <a:lnTo>
                  <a:pt x="1839397" y="91543"/>
                </a:lnTo>
                <a:lnTo>
                  <a:pt x="1864788" y="127470"/>
                </a:lnTo>
                <a:lnTo>
                  <a:pt x="1883822" y="167577"/>
                </a:lnTo>
                <a:lnTo>
                  <a:pt x="1895774" y="211138"/>
                </a:lnTo>
                <a:lnTo>
                  <a:pt x="1899920" y="257428"/>
                </a:lnTo>
                <a:lnTo>
                  <a:pt x="1899920" y="1286891"/>
                </a:lnTo>
                <a:lnTo>
                  <a:pt x="1895774" y="1333181"/>
                </a:lnTo>
                <a:lnTo>
                  <a:pt x="1883822" y="1376742"/>
                </a:lnTo>
                <a:lnTo>
                  <a:pt x="1864788" y="1416849"/>
                </a:lnTo>
                <a:lnTo>
                  <a:pt x="1839397" y="1452776"/>
                </a:lnTo>
                <a:lnTo>
                  <a:pt x="1808376" y="1483797"/>
                </a:lnTo>
                <a:lnTo>
                  <a:pt x="1772449" y="1509188"/>
                </a:lnTo>
                <a:lnTo>
                  <a:pt x="1732342" y="1528222"/>
                </a:lnTo>
                <a:lnTo>
                  <a:pt x="1688781" y="1540174"/>
                </a:lnTo>
                <a:lnTo>
                  <a:pt x="1642491" y="1544320"/>
                </a:lnTo>
                <a:lnTo>
                  <a:pt x="257390" y="1544320"/>
                </a:lnTo>
                <a:lnTo>
                  <a:pt x="211125" y="1540174"/>
                </a:lnTo>
                <a:lnTo>
                  <a:pt x="167579" y="1528222"/>
                </a:lnTo>
                <a:lnTo>
                  <a:pt x="127481" y="1509188"/>
                </a:lnTo>
                <a:lnTo>
                  <a:pt x="91558" y="1483797"/>
                </a:lnTo>
                <a:lnTo>
                  <a:pt x="60535" y="1452776"/>
                </a:lnTo>
                <a:lnTo>
                  <a:pt x="35141" y="1416849"/>
                </a:lnTo>
                <a:lnTo>
                  <a:pt x="16103" y="1376742"/>
                </a:lnTo>
                <a:lnTo>
                  <a:pt x="4146" y="1333181"/>
                </a:lnTo>
                <a:lnTo>
                  <a:pt x="0" y="1286891"/>
                </a:lnTo>
                <a:lnTo>
                  <a:pt x="0" y="257428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922" y="2808879"/>
            <a:ext cx="1590675" cy="1226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20"/>
              </a:spcBef>
            </a:pPr>
            <a:r>
              <a:rPr sz="1200" b="1" spc="-10" dirty="0">
                <a:latin typeface="Arial"/>
                <a:cs typeface="Arial"/>
              </a:rPr>
              <a:t>Brunch: </a:t>
            </a:r>
            <a:r>
              <a:rPr sz="1200" b="1" spc="-60" dirty="0">
                <a:latin typeface="Arial"/>
                <a:cs typeface="Arial"/>
              </a:rPr>
              <a:t>11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AM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ts val="1320"/>
              </a:lnSpc>
              <a:spcBef>
                <a:spcPts val="320"/>
              </a:spcBef>
            </a:pPr>
            <a:r>
              <a:rPr sz="1200" spc="-15" dirty="0">
                <a:latin typeface="Arial"/>
                <a:cs typeface="Arial"/>
              </a:rPr>
              <a:t>Burrito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Bowl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200" dirty="0">
                <a:latin typeface="Arial"/>
                <a:cs typeface="Arial"/>
              </a:rPr>
              <a:t>*4 oz. </a:t>
            </a:r>
            <a:r>
              <a:rPr sz="1200" spc="-25" dirty="0">
                <a:latin typeface="Arial"/>
                <a:cs typeface="Arial"/>
              </a:rPr>
              <a:t>lean ground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beef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ts val="1360"/>
              </a:lnSpc>
            </a:pPr>
            <a:r>
              <a:rPr sz="1200" spc="-10" dirty="0">
                <a:latin typeface="Arial"/>
                <a:cs typeface="Arial"/>
              </a:rPr>
              <a:t>*1/2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avocado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latin typeface="Arial"/>
                <a:cs typeface="Arial"/>
              </a:rPr>
              <a:t>*Roasted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vegetables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Arial"/>
                <a:cs typeface="Arial"/>
              </a:rPr>
              <a:t>*1/2 </a:t>
            </a:r>
            <a:r>
              <a:rPr sz="1200" dirty="0">
                <a:latin typeface="Arial"/>
                <a:cs typeface="Arial"/>
              </a:rPr>
              <a:t>cup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quinoa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95879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1642491" y="0"/>
                </a:moveTo>
                <a:lnTo>
                  <a:pt x="257428" y="0"/>
                </a:lnTo>
                <a:lnTo>
                  <a:pt x="211138" y="4145"/>
                </a:lnTo>
                <a:lnTo>
                  <a:pt x="167577" y="16097"/>
                </a:lnTo>
                <a:lnTo>
                  <a:pt x="127470" y="35131"/>
                </a:lnTo>
                <a:lnTo>
                  <a:pt x="91543" y="60522"/>
                </a:lnTo>
                <a:lnTo>
                  <a:pt x="60522" y="91543"/>
                </a:lnTo>
                <a:lnTo>
                  <a:pt x="35131" y="127470"/>
                </a:lnTo>
                <a:lnTo>
                  <a:pt x="16097" y="167577"/>
                </a:lnTo>
                <a:lnTo>
                  <a:pt x="4145" y="211138"/>
                </a:lnTo>
                <a:lnTo>
                  <a:pt x="0" y="257428"/>
                </a:lnTo>
                <a:lnTo>
                  <a:pt x="0" y="1286891"/>
                </a:lnTo>
                <a:lnTo>
                  <a:pt x="4145" y="1333181"/>
                </a:lnTo>
                <a:lnTo>
                  <a:pt x="16097" y="1376742"/>
                </a:lnTo>
                <a:lnTo>
                  <a:pt x="35131" y="1416849"/>
                </a:lnTo>
                <a:lnTo>
                  <a:pt x="60522" y="1452776"/>
                </a:lnTo>
                <a:lnTo>
                  <a:pt x="91543" y="1483797"/>
                </a:lnTo>
                <a:lnTo>
                  <a:pt x="127470" y="1509188"/>
                </a:lnTo>
                <a:lnTo>
                  <a:pt x="167577" y="1528222"/>
                </a:lnTo>
                <a:lnTo>
                  <a:pt x="211138" y="1540174"/>
                </a:lnTo>
                <a:lnTo>
                  <a:pt x="257428" y="1544320"/>
                </a:lnTo>
                <a:lnTo>
                  <a:pt x="1642491" y="1544320"/>
                </a:lnTo>
                <a:lnTo>
                  <a:pt x="1688781" y="1540174"/>
                </a:lnTo>
                <a:lnTo>
                  <a:pt x="1732342" y="1528222"/>
                </a:lnTo>
                <a:lnTo>
                  <a:pt x="1772449" y="1509188"/>
                </a:lnTo>
                <a:lnTo>
                  <a:pt x="1808376" y="1483797"/>
                </a:lnTo>
                <a:lnTo>
                  <a:pt x="1839397" y="1452776"/>
                </a:lnTo>
                <a:lnTo>
                  <a:pt x="1864788" y="1416849"/>
                </a:lnTo>
                <a:lnTo>
                  <a:pt x="1883822" y="1376742"/>
                </a:lnTo>
                <a:lnTo>
                  <a:pt x="1895774" y="1333181"/>
                </a:lnTo>
                <a:lnTo>
                  <a:pt x="1899920" y="1286891"/>
                </a:lnTo>
                <a:lnTo>
                  <a:pt x="1899920" y="257428"/>
                </a:lnTo>
                <a:lnTo>
                  <a:pt x="1895774" y="211138"/>
                </a:lnTo>
                <a:lnTo>
                  <a:pt x="1883822" y="167577"/>
                </a:lnTo>
                <a:lnTo>
                  <a:pt x="1864788" y="127470"/>
                </a:lnTo>
                <a:lnTo>
                  <a:pt x="1839397" y="91543"/>
                </a:lnTo>
                <a:lnTo>
                  <a:pt x="1808376" y="60522"/>
                </a:lnTo>
                <a:lnTo>
                  <a:pt x="1772449" y="35131"/>
                </a:lnTo>
                <a:lnTo>
                  <a:pt x="1732342" y="16097"/>
                </a:lnTo>
                <a:lnTo>
                  <a:pt x="1688781" y="4145"/>
                </a:lnTo>
                <a:lnTo>
                  <a:pt x="1642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5879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0" y="257428"/>
                </a:moveTo>
                <a:lnTo>
                  <a:pt x="4145" y="211138"/>
                </a:lnTo>
                <a:lnTo>
                  <a:pt x="16097" y="167577"/>
                </a:lnTo>
                <a:lnTo>
                  <a:pt x="35131" y="127470"/>
                </a:lnTo>
                <a:lnTo>
                  <a:pt x="60522" y="91543"/>
                </a:lnTo>
                <a:lnTo>
                  <a:pt x="91543" y="60522"/>
                </a:lnTo>
                <a:lnTo>
                  <a:pt x="127470" y="35131"/>
                </a:lnTo>
                <a:lnTo>
                  <a:pt x="167577" y="16097"/>
                </a:lnTo>
                <a:lnTo>
                  <a:pt x="211138" y="4145"/>
                </a:lnTo>
                <a:lnTo>
                  <a:pt x="257428" y="0"/>
                </a:lnTo>
                <a:lnTo>
                  <a:pt x="1642491" y="0"/>
                </a:lnTo>
                <a:lnTo>
                  <a:pt x="1688781" y="4145"/>
                </a:lnTo>
                <a:lnTo>
                  <a:pt x="1732342" y="16097"/>
                </a:lnTo>
                <a:lnTo>
                  <a:pt x="1772449" y="35131"/>
                </a:lnTo>
                <a:lnTo>
                  <a:pt x="1808376" y="60522"/>
                </a:lnTo>
                <a:lnTo>
                  <a:pt x="1839397" y="91543"/>
                </a:lnTo>
                <a:lnTo>
                  <a:pt x="1864788" y="127470"/>
                </a:lnTo>
                <a:lnTo>
                  <a:pt x="1883822" y="167577"/>
                </a:lnTo>
                <a:lnTo>
                  <a:pt x="1895774" y="211138"/>
                </a:lnTo>
                <a:lnTo>
                  <a:pt x="1899920" y="257428"/>
                </a:lnTo>
                <a:lnTo>
                  <a:pt x="1899920" y="1286891"/>
                </a:lnTo>
                <a:lnTo>
                  <a:pt x="1895774" y="1333181"/>
                </a:lnTo>
                <a:lnTo>
                  <a:pt x="1883822" y="1376742"/>
                </a:lnTo>
                <a:lnTo>
                  <a:pt x="1864788" y="1416849"/>
                </a:lnTo>
                <a:lnTo>
                  <a:pt x="1839397" y="1452776"/>
                </a:lnTo>
                <a:lnTo>
                  <a:pt x="1808376" y="1483797"/>
                </a:lnTo>
                <a:lnTo>
                  <a:pt x="1772449" y="1509188"/>
                </a:lnTo>
                <a:lnTo>
                  <a:pt x="1732342" y="1528222"/>
                </a:lnTo>
                <a:lnTo>
                  <a:pt x="1688781" y="1540174"/>
                </a:lnTo>
                <a:lnTo>
                  <a:pt x="1642491" y="1544320"/>
                </a:lnTo>
                <a:lnTo>
                  <a:pt x="257428" y="1544320"/>
                </a:lnTo>
                <a:lnTo>
                  <a:pt x="211138" y="1540174"/>
                </a:lnTo>
                <a:lnTo>
                  <a:pt x="167577" y="1528222"/>
                </a:lnTo>
                <a:lnTo>
                  <a:pt x="127470" y="1509188"/>
                </a:lnTo>
                <a:lnTo>
                  <a:pt x="91543" y="1483797"/>
                </a:lnTo>
                <a:lnTo>
                  <a:pt x="60522" y="1452776"/>
                </a:lnTo>
                <a:lnTo>
                  <a:pt x="35131" y="1416849"/>
                </a:lnTo>
                <a:lnTo>
                  <a:pt x="16097" y="1376742"/>
                </a:lnTo>
                <a:lnTo>
                  <a:pt x="4145" y="1333181"/>
                </a:lnTo>
                <a:lnTo>
                  <a:pt x="0" y="1286891"/>
                </a:lnTo>
                <a:lnTo>
                  <a:pt x="0" y="257428"/>
                </a:lnTo>
                <a:close/>
              </a:path>
            </a:pathLst>
          </a:custGeom>
          <a:ln w="30480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13735" y="2808879"/>
            <a:ext cx="1650364" cy="910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200" b="1" spc="-15" dirty="0">
                <a:latin typeface="Arial"/>
                <a:cs typeface="Arial"/>
              </a:rPr>
              <a:t>Afternoon Snack </a:t>
            </a:r>
            <a:r>
              <a:rPr sz="1200" b="1" spc="-5" dirty="0">
                <a:latin typeface="Arial"/>
                <a:cs typeface="Arial"/>
              </a:rPr>
              <a:t>3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PM</a:t>
            </a:r>
            <a:endParaRPr sz="12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320"/>
              </a:spcBef>
            </a:pPr>
            <a:r>
              <a:rPr sz="1200" spc="-10" dirty="0">
                <a:latin typeface="Arial"/>
                <a:cs typeface="Arial"/>
              </a:rPr>
              <a:t>*Premier </a:t>
            </a:r>
            <a:r>
              <a:rPr sz="1200" spc="-20" dirty="0">
                <a:latin typeface="Arial"/>
                <a:cs typeface="Arial"/>
              </a:rPr>
              <a:t>protein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drink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200" spc="-5" dirty="0">
                <a:latin typeface="Arial"/>
                <a:cs typeface="Arial"/>
              </a:rPr>
              <a:t>*Small </a:t>
            </a:r>
            <a:r>
              <a:rPr sz="1200" spc="-15" dirty="0">
                <a:latin typeface="Arial"/>
                <a:cs typeface="Arial"/>
              </a:rPr>
              <a:t>bowl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berries</a:t>
            </a:r>
            <a:endParaRPr sz="12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320"/>
              </a:spcBef>
            </a:pPr>
            <a:r>
              <a:rPr sz="1200" spc="-10" dirty="0">
                <a:latin typeface="Arial"/>
                <a:cs typeface="Arial"/>
              </a:rPr>
              <a:t>*1/4 </a:t>
            </a:r>
            <a:r>
              <a:rPr sz="1200" dirty="0">
                <a:latin typeface="Arial"/>
                <a:cs typeface="Arial"/>
              </a:rPr>
              <a:t>cup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seeds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2092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1642490" y="0"/>
                </a:moveTo>
                <a:lnTo>
                  <a:pt x="257428" y="0"/>
                </a:lnTo>
                <a:lnTo>
                  <a:pt x="211138" y="4145"/>
                </a:lnTo>
                <a:lnTo>
                  <a:pt x="167577" y="16097"/>
                </a:lnTo>
                <a:lnTo>
                  <a:pt x="127470" y="35131"/>
                </a:lnTo>
                <a:lnTo>
                  <a:pt x="91543" y="60522"/>
                </a:lnTo>
                <a:lnTo>
                  <a:pt x="60522" y="91543"/>
                </a:lnTo>
                <a:lnTo>
                  <a:pt x="35131" y="127470"/>
                </a:lnTo>
                <a:lnTo>
                  <a:pt x="16097" y="167577"/>
                </a:lnTo>
                <a:lnTo>
                  <a:pt x="4145" y="211138"/>
                </a:lnTo>
                <a:lnTo>
                  <a:pt x="0" y="257428"/>
                </a:lnTo>
                <a:lnTo>
                  <a:pt x="0" y="1286891"/>
                </a:lnTo>
                <a:lnTo>
                  <a:pt x="4145" y="1333181"/>
                </a:lnTo>
                <a:lnTo>
                  <a:pt x="16097" y="1376742"/>
                </a:lnTo>
                <a:lnTo>
                  <a:pt x="35131" y="1416849"/>
                </a:lnTo>
                <a:lnTo>
                  <a:pt x="60522" y="1452776"/>
                </a:lnTo>
                <a:lnTo>
                  <a:pt x="91543" y="1483797"/>
                </a:lnTo>
                <a:lnTo>
                  <a:pt x="127470" y="1509188"/>
                </a:lnTo>
                <a:lnTo>
                  <a:pt x="167577" y="1528222"/>
                </a:lnTo>
                <a:lnTo>
                  <a:pt x="211138" y="1540174"/>
                </a:lnTo>
                <a:lnTo>
                  <a:pt x="257428" y="1544320"/>
                </a:lnTo>
                <a:lnTo>
                  <a:pt x="1642490" y="1544320"/>
                </a:lnTo>
                <a:lnTo>
                  <a:pt x="1688781" y="1540174"/>
                </a:lnTo>
                <a:lnTo>
                  <a:pt x="1732342" y="1528222"/>
                </a:lnTo>
                <a:lnTo>
                  <a:pt x="1772449" y="1509188"/>
                </a:lnTo>
                <a:lnTo>
                  <a:pt x="1808376" y="1483797"/>
                </a:lnTo>
                <a:lnTo>
                  <a:pt x="1839397" y="1452776"/>
                </a:lnTo>
                <a:lnTo>
                  <a:pt x="1864788" y="1416849"/>
                </a:lnTo>
                <a:lnTo>
                  <a:pt x="1883822" y="1376742"/>
                </a:lnTo>
                <a:lnTo>
                  <a:pt x="1895774" y="1333181"/>
                </a:lnTo>
                <a:lnTo>
                  <a:pt x="1899920" y="1286891"/>
                </a:lnTo>
                <a:lnTo>
                  <a:pt x="1899920" y="257428"/>
                </a:lnTo>
                <a:lnTo>
                  <a:pt x="1895774" y="211138"/>
                </a:lnTo>
                <a:lnTo>
                  <a:pt x="1883822" y="167577"/>
                </a:lnTo>
                <a:lnTo>
                  <a:pt x="1864788" y="127470"/>
                </a:lnTo>
                <a:lnTo>
                  <a:pt x="1839397" y="91543"/>
                </a:lnTo>
                <a:lnTo>
                  <a:pt x="1808376" y="60522"/>
                </a:lnTo>
                <a:lnTo>
                  <a:pt x="1772449" y="35131"/>
                </a:lnTo>
                <a:lnTo>
                  <a:pt x="1732342" y="16097"/>
                </a:lnTo>
                <a:lnTo>
                  <a:pt x="1688781" y="4145"/>
                </a:lnTo>
                <a:lnTo>
                  <a:pt x="1642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092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0" y="257428"/>
                </a:moveTo>
                <a:lnTo>
                  <a:pt x="4145" y="211138"/>
                </a:lnTo>
                <a:lnTo>
                  <a:pt x="16097" y="167577"/>
                </a:lnTo>
                <a:lnTo>
                  <a:pt x="35131" y="127470"/>
                </a:lnTo>
                <a:lnTo>
                  <a:pt x="60522" y="91543"/>
                </a:lnTo>
                <a:lnTo>
                  <a:pt x="91543" y="60522"/>
                </a:lnTo>
                <a:lnTo>
                  <a:pt x="127470" y="35131"/>
                </a:lnTo>
                <a:lnTo>
                  <a:pt x="167577" y="16097"/>
                </a:lnTo>
                <a:lnTo>
                  <a:pt x="211138" y="4145"/>
                </a:lnTo>
                <a:lnTo>
                  <a:pt x="257428" y="0"/>
                </a:lnTo>
                <a:lnTo>
                  <a:pt x="1642490" y="0"/>
                </a:lnTo>
                <a:lnTo>
                  <a:pt x="1688781" y="4145"/>
                </a:lnTo>
                <a:lnTo>
                  <a:pt x="1732342" y="16097"/>
                </a:lnTo>
                <a:lnTo>
                  <a:pt x="1772449" y="35131"/>
                </a:lnTo>
                <a:lnTo>
                  <a:pt x="1808376" y="60522"/>
                </a:lnTo>
                <a:lnTo>
                  <a:pt x="1839397" y="91543"/>
                </a:lnTo>
                <a:lnTo>
                  <a:pt x="1864788" y="127470"/>
                </a:lnTo>
                <a:lnTo>
                  <a:pt x="1883822" y="167577"/>
                </a:lnTo>
                <a:lnTo>
                  <a:pt x="1895774" y="211138"/>
                </a:lnTo>
                <a:lnTo>
                  <a:pt x="1899920" y="257428"/>
                </a:lnTo>
                <a:lnTo>
                  <a:pt x="1899920" y="1286891"/>
                </a:lnTo>
                <a:lnTo>
                  <a:pt x="1895774" y="1333181"/>
                </a:lnTo>
                <a:lnTo>
                  <a:pt x="1883822" y="1376742"/>
                </a:lnTo>
                <a:lnTo>
                  <a:pt x="1864788" y="1416849"/>
                </a:lnTo>
                <a:lnTo>
                  <a:pt x="1839397" y="1452776"/>
                </a:lnTo>
                <a:lnTo>
                  <a:pt x="1808376" y="1483797"/>
                </a:lnTo>
                <a:lnTo>
                  <a:pt x="1772449" y="1509188"/>
                </a:lnTo>
                <a:lnTo>
                  <a:pt x="1732342" y="1528222"/>
                </a:lnTo>
                <a:lnTo>
                  <a:pt x="1688781" y="1540174"/>
                </a:lnTo>
                <a:lnTo>
                  <a:pt x="1642490" y="1544320"/>
                </a:lnTo>
                <a:lnTo>
                  <a:pt x="257428" y="1544320"/>
                </a:lnTo>
                <a:lnTo>
                  <a:pt x="211138" y="1540174"/>
                </a:lnTo>
                <a:lnTo>
                  <a:pt x="167577" y="1528222"/>
                </a:lnTo>
                <a:lnTo>
                  <a:pt x="127470" y="1509188"/>
                </a:lnTo>
                <a:lnTo>
                  <a:pt x="91543" y="1483797"/>
                </a:lnTo>
                <a:lnTo>
                  <a:pt x="60522" y="1452776"/>
                </a:lnTo>
                <a:lnTo>
                  <a:pt x="35131" y="1416849"/>
                </a:lnTo>
                <a:lnTo>
                  <a:pt x="16097" y="1376742"/>
                </a:lnTo>
                <a:lnTo>
                  <a:pt x="4145" y="1333181"/>
                </a:lnTo>
                <a:lnTo>
                  <a:pt x="0" y="1286891"/>
                </a:lnTo>
                <a:lnTo>
                  <a:pt x="0" y="257428"/>
                </a:lnTo>
                <a:close/>
              </a:path>
            </a:pathLst>
          </a:custGeom>
          <a:ln w="30479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5379" y="2808879"/>
            <a:ext cx="1649095" cy="9512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420"/>
              </a:spcBef>
            </a:pPr>
            <a:r>
              <a:rPr sz="1200" b="1" dirty="0">
                <a:latin typeface="Arial"/>
                <a:cs typeface="Arial"/>
              </a:rPr>
              <a:t>Supper: </a:t>
            </a:r>
            <a:r>
              <a:rPr sz="1200" b="1" spc="-5" dirty="0">
                <a:latin typeface="Arial"/>
                <a:cs typeface="Arial"/>
              </a:rPr>
              <a:t>6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PM</a:t>
            </a:r>
            <a:endParaRPr sz="1200">
              <a:latin typeface="Arial"/>
              <a:cs typeface="Arial"/>
            </a:endParaRPr>
          </a:p>
          <a:p>
            <a:pPr marL="165100">
              <a:lnSpc>
                <a:spcPts val="1320"/>
              </a:lnSpc>
              <a:spcBef>
                <a:spcPts val="320"/>
              </a:spcBef>
            </a:pPr>
            <a:r>
              <a:rPr sz="1200" spc="5" dirty="0">
                <a:latin typeface="Arial"/>
                <a:cs typeface="Arial"/>
              </a:rPr>
              <a:t>*4 </a:t>
            </a:r>
            <a:r>
              <a:rPr sz="1200" dirty="0">
                <a:latin typeface="Arial"/>
                <a:cs typeface="Arial"/>
              </a:rPr>
              <a:t>oz. BBQ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chicken</a:t>
            </a:r>
            <a:endParaRPr sz="1200">
              <a:latin typeface="Arial"/>
              <a:cs typeface="Arial"/>
            </a:endParaRPr>
          </a:p>
          <a:p>
            <a:pPr marL="297180">
              <a:lnSpc>
                <a:spcPts val="1240"/>
              </a:lnSpc>
            </a:pPr>
            <a:r>
              <a:rPr sz="1200" dirty="0">
                <a:latin typeface="Arial"/>
                <a:cs typeface="Arial"/>
              </a:rPr>
              <a:t>*1 </a:t>
            </a:r>
            <a:r>
              <a:rPr sz="1200" spc="-5" dirty="0">
                <a:latin typeface="Arial"/>
                <a:cs typeface="Arial"/>
              </a:rPr>
              <a:t>sweet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potato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28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*Large </a:t>
            </a:r>
            <a:r>
              <a:rPr sz="1200" spc="-10" dirty="0">
                <a:latin typeface="Arial"/>
                <a:cs typeface="Arial"/>
              </a:rPr>
              <a:t>salad with </a:t>
            </a:r>
            <a:r>
              <a:rPr sz="1200" spc="-25" dirty="0">
                <a:latin typeface="Arial"/>
                <a:cs typeface="Arial"/>
              </a:rPr>
              <a:t>yogurt  </a:t>
            </a:r>
            <a:r>
              <a:rPr sz="1200" spc="-10" dirty="0">
                <a:latin typeface="Arial"/>
                <a:cs typeface="Arial"/>
              </a:rPr>
              <a:t>dressing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3580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1642491" y="0"/>
                </a:moveTo>
                <a:lnTo>
                  <a:pt x="257428" y="0"/>
                </a:lnTo>
                <a:lnTo>
                  <a:pt x="211138" y="4145"/>
                </a:lnTo>
                <a:lnTo>
                  <a:pt x="167577" y="16097"/>
                </a:lnTo>
                <a:lnTo>
                  <a:pt x="127470" y="35131"/>
                </a:lnTo>
                <a:lnTo>
                  <a:pt x="91543" y="60522"/>
                </a:lnTo>
                <a:lnTo>
                  <a:pt x="60522" y="91543"/>
                </a:lnTo>
                <a:lnTo>
                  <a:pt x="35131" y="127470"/>
                </a:lnTo>
                <a:lnTo>
                  <a:pt x="16097" y="167577"/>
                </a:lnTo>
                <a:lnTo>
                  <a:pt x="4145" y="211138"/>
                </a:lnTo>
                <a:lnTo>
                  <a:pt x="0" y="257428"/>
                </a:lnTo>
                <a:lnTo>
                  <a:pt x="0" y="1286891"/>
                </a:lnTo>
                <a:lnTo>
                  <a:pt x="4145" y="1333181"/>
                </a:lnTo>
                <a:lnTo>
                  <a:pt x="16097" y="1376742"/>
                </a:lnTo>
                <a:lnTo>
                  <a:pt x="35131" y="1416849"/>
                </a:lnTo>
                <a:lnTo>
                  <a:pt x="60522" y="1452776"/>
                </a:lnTo>
                <a:lnTo>
                  <a:pt x="91543" y="1483797"/>
                </a:lnTo>
                <a:lnTo>
                  <a:pt x="127470" y="1509188"/>
                </a:lnTo>
                <a:lnTo>
                  <a:pt x="167577" y="1528222"/>
                </a:lnTo>
                <a:lnTo>
                  <a:pt x="211138" y="1540174"/>
                </a:lnTo>
                <a:lnTo>
                  <a:pt x="257428" y="1544320"/>
                </a:lnTo>
                <a:lnTo>
                  <a:pt x="1642491" y="1544320"/>
                </a:lnTo>
                <a:lnTo>
                  <a:pt x="1688781" y="1540174"/>
                </a:lnTo>
                <a:lnTo>
                  <a:pt x="1732342" y="1528222"/>
                </a:lnTo>
                <a:lnTo>
                  <a:pt x="1772449" y="1509188"/>
                </a:lnTo>
                <a:lnTo>
                  <a:pt x="1808376" y="1483797"/>
                </a:lnTo>
                <a:lnTo>
                  <a:pt x="1839397" y="1452776"/>
                </a:lnTo>
                <a:lnTo>
                  <a:pt x="1864788" y="1416849"/>
                </a:lnTo>
                <a:lnTo>
                  <a:pt x="1883822" y="1376742"/>
                </a:lnTo>
                <a:lnTo>
                  <a:pt x="1895774" y="1333181"/>
                </a:lnTo>
                <a:lnTo>
                  <a:pt x="1899920" y="1286891"/>
                </a:lnTo>
                <a:lnTo>
                  <a:pt x="1899920" y="257428"/>
                </a:lnTo>
                <a:lnTo>
                  <a:pt x="1895774" y="211138"/>
                </a:lnTo>
                <a:lnTo>
                  <a:pt x="1883822" y="167577"/>
                </a:lnTo>
                <a:lnTo>
                  <a:pt x="1864788" y="127470"/>
                </a:lnTo>
                <a:lnTo>
                  <a:pt x="1839397" y="91543"/>
                </a:lnTo>
                <a:lnTo>
                  <a:pt x="1808376" y="60522"/>
                </a:lnTo>
                <a:lnTo>
                  <a:pt x="1772449" y="35131"/>
                </a:lnTo>
                <a:lnTo>
                  <a:pt x="1732342" y="16097"/>
                </a:lnTo>
                <a:lnTo>
                  <a:pt x="1688781" y="4145"/>
                </a:lnTo>
                <a:lnTo>
                  <a:pt x="1642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5800" y="2768600"/>
            <a:ext cx="1899920" cy="1544320"/>
          </a:xfrm>
          <a:custGeom>
            <a:avLst/>
            <a:gdLst/>
            <a:ahLst/>
            <a:cxnLst/>
            <a:rect l="l" t="t" r="r" b="b"/>
            <a:pathLst>
              <a:path w="1899920" h="1544320">
                <a:moveTo>
                  <a:pt x="0" y="257428"/>
                </a:moveTo>
                <a:lnTo>
                  <a:pt x="4145" y="211138"/>
                </a:lnTo>
                <a:lnTo>
                  <a:pt x="16097" y="167577"/>
                </a:lnTo>
                <a:lnTo>
                  <a:pt x="35131" y="127470"/>
                </a:lnTo>
                <a:lnTo>
                  <a:pt x="60522" y="91543"/>
                </a:lnTo>
                <a:lnTo>
                  <a:pt x="91543" y="60522"/>
                </a:lnTo>
                <a:lnTo>
                  <a:pt x="127470" y="35131"/>
                </a:lnTo>
                <a:lnTo>
                  <a:pt x="167577" y="16097"/>
                </a:lnTo>
                <a:lnTo>
                  <a:pt x="211138" y="4145"/>
                </a:lnTo>
                <a:lnTo>
                  <a:pt x="257428" y="0"/>
                </a:lnTo>
                <a:lnTo>
                  <a:pt x="1642491" y="0"/>
                </a:lnTo>
                <a:lnTo>
                  <a:pt x="1688781" y="4145"/>
                </a:lnTo>
                <a:lnTo>
                  <a:pt x="1732342" y="16097"/>
                </a:lnTo>
                <a:lnTo>
                  <a:pt x="1772449" y="35131"/>
                </a:lnTo>
                <a:lnTo>
                  <a:pt x="1808376" y="60522"/>
                </a:lnTo>
                <a:lnTo>
                  <a:pt x="1839397" y="91543"/>
                </a:lnTo>
                <a:lnTo>
                  <a:pt x="1864788" y="127470"/>
                </a:lnTo>
                <a:lnTo>
                  <a:pt x="1883822" y="167577"/>
                </a:lnTo>
                <a:lnTo>
                  <a:pt x="1895774" y="211138"/>
                </a:lnTo>
                <a:lnTo>
                  <a:pt x="1899920" y="257428"/>
                </a:lnTo>
                <a:lnTo>
                  <a:pt x="1899920" y="1286891"/>
                </a:lnTo>
                <a:lnTo>
                  <a:pt x="1895774" y="1333181"/>
                </a:lnTo>
                <a:lnTo>
                  <a:pt x="1883822" y="1376742"/>
                </a:lnTo>
                <a:lnTo>
                  <a:pt x="1864788" y="1416849"/>
                </a:lnTo>
                <a:lnTo>
                  <a:pt x="1839397" y="1452776"/>
                </a:lnTo>
                <a:lnTo>
                  <a:pt x="1808376" y="1483797"/>
                </a:lnTo>
                <a:lnTo>
                  <a:pt x="1772449" y="1509188"/>
                </a:lnTo>
                <a:lnTo>
                  <a:pt x="1732342" y="1528222"/>
                </a:lnTo>
                <a:lnTo>
                  <a:pt x="1688781" y="1540174"/>
                </a:lnTo>
                <a:lnTo>
                  <a:pt x="1642491" y="1544320"/>
                </a:lnTo>
                <a:lnTo>
                  <a:pt x="257428" y="1544320"/>
                </a:lnTo>
                <a:lnTo>
                  <a:pt x="211138" y="1540174"/>
                </a:lnTo>
                <a:lnTo>
                  <a:pt x="167577" y="1528222"/>
                </a:lnTo>
                <a:lnTo>
                  <a:pt x="127470" y="1509188"/>
                </a:lnTo>
                <a:lnTo>
                  <a:pt x="91543" y="1483797"/>
                </a:lnTo>
                <a:lnTo>
                  <a:pt x="60522" y="1452776"/>
                </a:lnTo>
                <a:lnTo>
                  <a:pt x="35131" y="1416849"/>
                </a:lnTo>
                <a:lnTo>
                  <a:pt x="16097" y="1376742"/>
                </a:lnTo>
                <a:lnTo>
                  <a:pt x="4145" y="1333181"/>
                </a:lnTo>
                <a:lnTo>
                  <a:pt x="0" y="1286891"/>
                </a:lnTo>
                <a:lnTo>
                  <a:pt x="0" y="257428"/>
                </a:lnTo>
                <a:close/>
              </a:path>
            </a:pathLst>
          </a:custGeom>
          <a:ln w="30479">
            <a:solidFill>
              <a:srgbClr val="005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60284" y="2808879"/>
            <a:ext cx="1257935" cy="687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200" b="1" spc="-20" dirty="0">
                <a:latin typeface="Arial"/>
                <a:cs typeface="Arial"/>
              </a:rPr>
              <a:t>Snack: </a:t>
            </a:r>
            <a:r>
              <a:rPr sz="1200" b="1" spc="-5" dirty="0">
                <a:latin typeface="Arial"/>
                <a:cs typeface="Arial"/>
              </a:rPr>
              <a:t>7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PM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200" spc="-20" dirty="0">
                <a:latin typeface="Arial"/>
                <a:cs typeface="Arial"/>
              </a:rPr>
              <a:t>*Greek  </a:t>
            </a:r>
            <a:r>
              <a:rPr sz="1200" spc="-25" dirty="0">
                <a:latin typeface="Arial"/>
                <a:cs typeface="Arial"/>
              </a:rPr>
              <a:t>yogurt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cup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200" spc="-10" dirty="0">
                <a:latin typeface="Arial"/>
                <a:cs typeface="Arial"/>
              </a:rPr>
              <a:t>*3-5 cups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popcorn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1091501"/>
            <a:ext cx="764984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10" dirty="0">
                <a:latin typeface="Arial"/>
                <a:cs typeface="Arial"/>
              </a:rPr>
              <a:t>Male </a:t>
            </a:r>
            <a:r>
              <a:rPr sz="2650" b="1" spc="-20" dirty="0">
                <a:latin typeface="Arial"/>
                <a:cs typeface="Arial"/>
              </a:rPr>
              <a:t>following </a:t>
            </a:r>
            <a:r>
              <a:rPr sz="2650" b="1" spc="-5" dirty="0">
                <a:latin typeface="Arial"/>
                <a:cs typeface="Arial"/>
              </a:rPr>
              <a:t>a </a:t>
            </a:r>
            <a:r>
              <a:rPr sz="2650" b="1" spc="-20" dirty="0">
                <a:latin typeface="Arial"/>
                <a:cs typeface="Arial"/>
              </a:rPr>
              <a:t>16 </a:t>
            </a:r>
            <a:r>
              <a:rPr sz="2650" b="1" spc="-15" dirty="0">
                <a:latin typeface="Arial"/>
                <a:cs typeface="Arial"/>
              </a:rPr>
              <a:t>fast/8 </a:t>
            </a:r>
            <a:r>
              <a:rPr sz="2650" b="1" spc="-20" dirty="0">
                <a:latin typeface="Arial"/>
                <a:cs typeface="Arial"/>
              </a:rPr>
              <a:t>feeding eating</a:t>
            </a:r>
            <a:r>
              <a:rPr sz="2650" b="1" spc="-395" dirty="0">
                <a:latin typeface="Arial"/>
                <a:cs typeface="Arial"/>
              </a:rPr>
              <a:t> </a:t>
            </a:r>
            <a:r>
              <a:rPr sz="2650" b="1" spc="-15" dirty="0">
                <a:latin typeface="Arial"/>
                <a:cs typeface="Arial"/>
              </a:rPr>
              <a:t>pattern.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575" y="1249743"/>
            <a:ext cx="5448935" cy="3413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20" dirty="0">
                <a:latin typeface="Arial"/>
                <a:cs typeface="Arial"/>
              </a:rPr>
              <a:t>Tips: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b="1" spc="-5" dirty="0">
                <a:latin typeface="Arial"/>
                <a:cs typeface="Arial"/>
              </a:rPr>
              <a:t>Incorporate </a:t>
            </a:r>
            <a:r>
              <a:rPr sz="2400" b="1" spc="-15" dirty="0">
                <a:latin typeface="Arial"/>
                <a:cs typeface="Arial"/>
              </a:rPr>
              <a:t>plant </a:t>
            </a:r>
            <a:r>
              <a:rPr sz="2400" b="1" spc="5" dirty="0">
                <a:latin typeface="Arial"/>
                <a:cs typeface="Arial"/>
              </a:rPr>
              <a:t>based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options.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b="1" dirty="0">
                <a:latin typeface="Arial"/>
                <a:cs typeface="Arial"/>
              </a:rPr>
              <a:t>Space </a:t>
            </a:r>
            <a:r>
              <a:rPr sz="2400" b="1" spc="-30" dirty="0">
                <a:latin typeface="Arial"/>
                <a:cs typeface="Arial"/>
              </a:rPr>
              <a:t>your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intake.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b="1" spc="-10" dirty="0">
                <a:latin typeface="Arial"/>
                <a:cs typeface="Arial"/>
              </a:rPr>
              <a:t>Choose </a:t>
            </a:r>
            <a:r>
              <a:rPr sz="2400" b="1" dirty="0">
                <a:latin typeface="Arial"/>
                <a:cs typeface="Arial"/>
              </a:rPr>
              <a:t>lean </a:t>
            </a:r>
            <a:r>
              <a:rPr sz="2400" b="1" spc="-15" dirty="0">
                <a:latin typeface="Arial"/>
                <a:cs typeface="Arial"/>
              </a:rPr>
              <a:t>animal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products.</a:t>
            </a:r>
            <a:endParaRPr sz="2400">
              <a:latin typeface="Arial"/>
              <a:cs typeface="Arial"/>
            </a:endParaRPr>
          </a:p>
          <a:p>
            <a:pPr marL="501015" lvl="1" indent="-193675">
              <a:lnSpc>
                <a:spcPct val="100000"/>
              </a:lnSpc>
              <a:spcBef>
                <a:spcPts val="245"/>
              </a:spcBef>
              <a:buClr>
                <a:srgbClr val="007BC2"/>
              </a:buClr>
              <a:buChar char="•"/>
              <a:tabLst>
                <a:tab pos="501015" algn="l"/>
              </a:tabLst>
            </a:pPr>
            <a:r>
              <a:rPr sz="2400" dirty="0">
                <a:latin typeface="Arial"/>
                <a:cs typeface="Arial"/>
              </a:rPr>
              <a:t>Loin, </a:t>
            </a:r>
            <a:r>
              <a:rPr sz="2400" spc="-10" dirty="0">
                <a:latin typeface="Arial"/>
                <a:cs typeface="Arial"/>
              </a:rPr>
              <a:t>tenderloin, </a:t>
            </a:r>
            <a:r>
              <a:rPr sz="2400" spc="-5" dirty="0">
                <a:latin typeface="Arial"/>
                <a:cs typeface="Arial"/>
              </a:rPr>
              <a:t>round, </a:t>
            </a:r>
            <a:r>
              <a:rPr sz="2400" dirty="0">
                <a:latin typeface="Arial"/>
                <a:cs typeface="Arial"/>
              </a:rPr>
              <a:t>skinless,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0054" y="212343"/>
            <a:ext cx="47358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/>
              <a:t>Eat </a:t>
            </a:r>
            <a:r>
              <a:rPr u="none" spc="-10" dirty="0"/>
              <a:t>Enough</a:t>
            </a:r>
            <a:r>
              <a:rPr u="none" spc="-70" dirty="0"/>
              <a:t> </a:t>
            </a:r>
            <a:r>
              <a:rPr u="none" dirty="0"/>
              <a:t>Protein</a:t>
            </a:r>
          </a:p>
        </p:txBody>
      </p:sp>
      <p:sp>
        <p:nvSpPr>
          <p:cNvPr id="7" name="object 7"/>
          <p:cNvSpPr/>
          <p:nvPr/>
        </p:nvSpPr>
        <p:spPr>
          <a:xfrm>
            <a:off x="5577840" y="1991360"/>
            <a:ext cx="3561079" cy="260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8520" y="220980"/>
            <a:ext cx="58794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5" dirty="0"/>
              <a:t>Daily </a:t>
            </a:r>
            <a:r>
              <a:rPr u="none" dirty="0"/>
              <a:t>Protein</a:t>
            </a:r>
            <a:r>
              <a:rPr u="none" spc="-70" dirty="0"/>
              <a:t> </a:t>
            </a:r>
            <a:r>
              <a:rPr u="none" dirty="0"/>
              <a:t>Guidelines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2346" y="1077594"/>
          <a:ext cx="8077200" cy="501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45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Recommended</a:t>
                      </a:r>
                      <a:r>
                        <a:rPr sz="160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Amount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50" spc="-40" dirty="0">
                          <a:latin typeface="Arial"/>
                          <a:cs typeface="Arial"/>
                        </a:rPr>
                        <a:t>Highly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Active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719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0.7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1.0</a:t>
                      </a:r>
                      <a:r>
                        <a:rPr sz="185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g/lb./day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2190"/>
                        </a:lnSpc>
                        <a:spcBef>
                          <a:spcPts val="1455"/>
                        </a:spcBef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150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lbs.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0.7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– 1</a:t>
                      </a:r>
                      <a:r>
                        <a:rPr sz="185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=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9525" algn="ctr">
                        <a:lnSpc>
                          <a:spcPts val="2190"/>
                        </a:lnSpc>
                      </a:pPr>
                      <a:r>
                        <a:rPr sz="1850" b="1" spc="-10" dirty="0">
                          <a:latin typeface="Arial"/>
                          <a:cs typeface="Arial"/>
                        </a:rPr>
                        <a:t>~105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150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5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protein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09295" marR="567055" indent="-122555">
                        <a:lnSpc>
                          <a:spcPts val="2160"/>
                        </a:lnSpc>
                      </a:pPr>
                      <a:r>
                        <a:rPr sz="1850" spc="-10" dirty="0">
                          <a:latin typeface="Arial"/>
                          <a:cs typeface="Arial"/>
                        </a:rPr>
                        <a:t>Weight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Loss</a:t>
                      </a:r>
                      <a:r>
                        <a:rPr sz="185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Experienced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ct val="100000"/>
                        </a:lnSpc>
                      </a:pPr>
                      <a:r>
                        <a:rPr sz="1450" b="1" spc="-10" dirty="0">
                          <a:latin typeface="Arial"/>
                          <a:cs typeface="Arial"/>
                        </a:rPr>
                        <a:t>0.5 – </a:t>
                      </a:r>
                      <a:r>
                        <a:rPr sz="1450" b="1" spc="-5" dirty="0">
                          <a:latin typeface="Arial"/>
                          <a:cs typeface="Arial"/>
                        </a:rPr>
                        <a:t>0.7</a:t>
                      </a:r>
                      <a:r>
                        <a:rPr sz="145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5" dirty="0">
                          <a:latin typeface="Arial"/>
                          <a:cs typeface="Arial"/>
                        </a:rPr>
                        <a:t>g/lb./day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97815">
                        <a:lnSpc>
                          <a:spcPts val="2195"/>
                        </a:lnSpc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150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lbs.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0.5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0.7</a:t>
                      </a:r>
                      <a:r>
                        <a:rPr sz="185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=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ts val="2195"/>
                        </a:lnSpc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~75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105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5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protein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"/>
                          <a:cs typeface="Arial"/>
                        </a:rPr>
                        <a:t>Inactive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Maintenance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0.4</a:t>
                      </a:r>
                      <a:r>
                        <a:rPr sz="18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g/lb./day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82930">
                        <a:lnSpc>
                          <a:spcPts val="2190"/>
                        </a:lnSpc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150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lbs.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0.4</a:t>
                      </a:r>
                      <a:r>
                        <a:rPr sz="185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=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623570">
                        <a:lnSpc>
                          <a:spcPts val="2190"/>
                        </a:lnSpc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~60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5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protein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27342" y="6190297"/>
            <a:ext cx="8070850" cy="704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75"/>
              </a:spcBef>
            </a:pPr>
            <a:r>
              <a:rPr sz="1100" spc="10" dirty="0">
                <a:latin typeface="Arial"/>
                <a:cs typeface="Arial"/>
              </a:rPr>
              <a:t>Sources: </a:t>
            </a:r>
            <a:r>
              <a:rPr sz="1100" spc="15" dirty="0">
                <a:latin typeface="Arial"/>
                <a:cs typeface="Arial"/>
              </a:rPr>
              <a:t>Bauer, </a:t>
            </a:r>
            <a:r>
              <a:rPr sz="1100" spc="5" dirty="0">
                <a:latin typeface="Arial"/>
                <a:cs typeface="Arial"/>
              </a:rPr>
              <a:t>Jürgen </a:t>
            </a:r>
            <a:r>
              <a:rPr sz="1100" spc="15" dirty="0">
                <a:latin typeface="Arial"/>
                <a:cs typeface="Arial"/>
              </a:rPr>
              <a:t>et al. </a:t>
            </a:r>
            <a:r>
              <a:rPr sz="1100" spc="5" dirty="0">
                <a:latin typeface="Arial"/>
                <a:cs typeface="Arial"/>
              </a:rPr>
              <a:t>Evidence-Based </a:t>
            </a:r>
            <a:r>
              <a:rPr sz="1100" dirty="0">
                <a:latin typeface="Arial"/>
                <a:cs typeface="Arial"/>
              </a:rPr>
              <a:t>Recommendations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5" dirty="0">
                <a:latin typeface="Arial"/>
                <a:cs typeface="Arial"/>
              </a:rPr>
              <a:t>Optimal </a:t>
            </a:r>
            <a:r>
              <a:rPr sz="1100" dirty="0">
                <a:latin typeface="Arial"/>
                <a:cs typeface="Arial"/>
              </a:rPr>
              <a:t>Dietary </a:t>
            </a:r>
            <a:r>
              <a:rPr sz="1100" spc="10" dirty="0">
                <a:latin typeface="Arial"/>
                <a:cs typeface="Arial"/>
              </a:rPr>
              <a:t>Protein </a:t>
            </a:r>
            <a:r>
              <a:rPr sz="1100" dirty="0">
                <a:latin typeface="Arial"/>
                <a:cs typeface="Arial"/>
              </a:rPr>
              <a:t>Intake in </a:t>
            </a:r>
            <a:r>
              <a:rPr sz="1100" spc="10" dirty="0">
                <a:latin typeface="Arial"/>
                <a:cs typeface="Arial"/>
              </a:rPr>
              <a:t>Older </a:t>
            </a:r>
            <a:r>
              <a:rPr sz="1100" dirty="0">
                <a:latin typeface="Arial"/>
                <a:cs typeface="Arial"/>
              </a:rPr>
              <a:t>People: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Position  </a:t>
            </a:r>
            <a:r>
              <a:rPr sz="1100" spc="10" dirty="0">
                <a:latin typeface="Arial"/>
                <a:cs typeface="Arial"/>
              </a:rPr>
              <a:t>Paper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From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PROT-AGE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Study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Group.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Journal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American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Medical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Directors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Association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Volume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14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Issue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8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542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-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559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Examine.com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18744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052" y="0"/>
                </a:lnTo>
              </a:path>
            </a:pathLst>
          </a:custGeom>
          <a:ln w="20319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7137" y="441960"/>
            <a:ext cx="66109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/>
              <a:t>Common </a:t>
            </a:r>
            <a:r>
              <a:rPr sz="3200" u="none" spc="-30" dirty="0"/>
              <a:t>Food </a:t>
            </a:r>
            <a:r>
              <a:rPr sz="3200" u="none" spc="-20" dirty="0"/>
              <a:t>Sources of</a:t>
            </a:r>
            <a:r>
              <a:rPr sz="3200" u="none" spc="160" dirty="0"/>
              <a:t> </a:t>
            </a:r>
            <a:r>
              <a:rPr sz="3200" u="none" spc="-5" dirty="0"/>
              <a:t>Protein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06730" y="973277"/>
            <a:ext cx="297497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~15-30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grams</a:t>
            </a:r>
            <a:r>
              <a:rPr sz="32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6625" y="973277"/>
            <a:ext cx="142494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spc="-10" dirty="0">
                <a:latin typeface="Arial"/>
                <a:cs typeface="Arial"/>
              </a:rPr>
              <a:t>er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meal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730" y="2143328"/>
            <a:ext cx="297497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~10-20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grams</a:t>
            </a:r>
            <a:r>
              <a:rPr sz="32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6625" y="2143328"/>
            <a:ext cx="163068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spc="-10" dirty="0">
                <a:latin typeface="Arial"/>
                <a:cs typeface="Arial"/>
              </a:rPr>
              <a:t>er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snack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31438" y="990561"/>
            <a:ext cx="3227070" cy="370205"/>
          </a:xfrm>
          <a:custGeom>
            <a:avLst/>
            <a:gdLst/>
            <a:ahLst/>
            <a:cxnLst/>
            <a:rect l="l" t="t" r="r" b="b"/>
            <a:pathLst>
              <a:path w="3227070" h="370205">
                <a:moveTo>
                  <a:pt x="0" y="370116"/>
                </a:moveTo>
                <a:lnTo>
                  <a:pt x="3226562" y="370116"/>
                </a:lnTo>
                <a:lnTo>
                  <a:pt x="3226562" y="0"/>
                </a:lnTo>
                <a:lnTo>
                  <a:pt x="0" y="0"/>
                </a:lnTo>
                <a:lnTo>
                  <a:pt x="0" y="370116"/>
                </a:lnTo>
                <a:close/>
              </a:path>
            </a:pathLst>
          </a:custGeom>
          <a:solidFill>
            <a:srgbClr val="00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1438" y="1360677"/>
            <a:ext cx="3227070" cy="640080"/>
          </a:xfrm>
          <a:custGeom>
            <a:avLst/>
            <a:gdLst/>
            <a:ahLst/>
            <a:cxnLst/>
            <a:rect l="l" t="t" r="r" b="b"/>
            <a:pathLst>
              <a:path w="3227070" h="640080">
                <a:moveTo>
                  <a:pt x="0" y="640079"/>
                </a:moveTo>
                <a:lnTo>
                  <a:pt x="3226562" y="640079"/>
                </a:lnTo>
                <a:lnTo>
                  <a:pt x="3226562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CAD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1438" y="2000846"/>
            <a:ext cx="3227070" cy="370205"/>
          </a:xfrm>
          <a:custGeom>
            <a:avLst/>
            <a:gdLst/>
            <a:ahLst/>
            <a:cxnLst/>
            <a:rect l="l" t="t" r="r" b="b"/>
            <a:pathLst>
              <a:path w="3227070" h="370205">
                <a:moveTo>
                  <a:pt x="0" y="370116"/>
                </a:moveTo>
                <a:lnTo>
                  <a:pt x="3226562" y="370116"/>
                </a:lnTo>
                <a:lnTo>
                  <a:pt x="3226562" y="0"/>
                </a:lnTo>
                <a:lnTo>
                  <a:pt x="0" y="0"/>
                </a:lnTo>
                <a:lnTo>
                  <a:pt x="0" y="370116"/>
                </a:lnTo>
                <a:close/>
              </a:path>
            </a:pathLst>
          </a:custGeom>
          <a:solidFill>
            <a:srgbClr val="E7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1438" y="2370924"/>
            <a:ext cx="3227070" cy="370205"/>
          </a:xfrm>
          <a:custGeom>
            <a:avLst/>
            <a:gdLst/>
            <a:ahLst/>
            <a:cxnLst/>
            <a:rect l="l" t="t" r="r" b="b"/>
            <a:pathLst>
              <a:path w="3227070" h="370205">
                <a:moveTo>
                  <a:pt x="0" y="370116"/>
                </a:moveTo>
                <a:lnTo>
                  <a:pt x="3226562" y="370116"/>
                </a:lnTo>
                <a:lnTo>
                  <a:pt x="3226562" y="0"/>
                </a:lnTo>
                <a:lnTo>
                  <a:pt x="0" y="0"/>
                </a:lnTo>
                <a:lnTo>
                  <a:pt x="0" y="370116"/>
                </a:lnTo>
                <a:close/>
              </a:path>
            </a:pathLst>
          </a:custGeom>
          <a:solidFill>
            <a:srgbClr val="CAD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1438" y="6072047"/>
            <a:ext cx="3227070" cy="370205"/>
          </a:xfrm>
          <a:custGeom>
            <a:avLst/>
            <a:gdLst/>
            <a:ahLst/>
            <a:cxnLst/>
            <a:rect l="l" t="t" r="r" b="b"/>
            <a:pathLst>
              <a:path w="3227070" h="370204">
                <a:moveTo>
                  <a:pt x="0" y="370116"/>
                </a:moveTo>
                <a:lnTo>
                  <a:pt x="3226562" y="370116"/>
                </a:lnTo>
                <a:lnTo>
                  <a:pt x="3226562" y="0"/>
                </a:lnTo>
                <a:lnTo>
                  <a:pt x="0" y="0"/>
                </a:lnTo>
                <a:lnTo>
                  <a:pt x="0" y="370116"/>
                </a:lnTo>
                <a:close/>
              </a:path>
            </a:pathLst>
          </a:custGeom>
          <a:solidFill>
            <a:srgbClr val="CAD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98462" y="974725"/>
          <a:ext cx="8286749" cy="5454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Popular</a:t>
                      </a:r>
                      <a:r>
                        <a:rPr sz="185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Choices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7BC2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 </a:t>
                      </a:r>
                      <a:r>
                        <a:rPr sz="18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850" b="1" spc="-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Serving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7BC2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5400" algn="ctr">
                        <a:lnSpc>
                          <a:spcPts val="2190"/>
                        </a:lnSpc>
                        <a:spcBef>
                          <a:spcPts val="28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</a:t>
                      </a:r>
                      <a:r>
                        <a:rPr sz="18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beef,</a:t>
                      </a:r>
                      <a:r>
                        <a:rPr sz="185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chicken,</a:t>
                      </a:r>
                      <a:r>
                        <a:rPr sz="1850" b="1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pork,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25400" algn="ctr">
                        <a:lnSpc>
                          <a:spcPts val="2190"/>
                        </a:lnSpc>
                      </a:pPr>
                      <a:r>
                        <a:rPr sz="1850" b="1" spc="5" dirty="0">
                          <a:latin typeface="Arial"/>
                          <a:cs typeface="Arial"/>
                        </a:rPr>
                        <a:t>etc.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eggs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1/2</a:t>
                      </a:r>
                      <a:r>
                        <a:rPr sz="18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25" dirty="0">
                          <a:latin typeface="Arial"/>
                          <a:cs typeface="Arial"/>
                        </a:rPr>
                        <a:t>cup</a:t>
                      </a:r>
                      <a:r>
                        <a:rPr sz="185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15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185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egg</a:t>
                      </a:r>
                      <a:r>
                        <a:rPr sz="185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20" dirty="0">
                          <a:latin typeface="Arial"/>
                          <a:cs typeface="Arial"/>
                        </a:rPr>
                        <a:t>whites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 can</a:t>
                      </a:r>
                      <a:r>
                        <a:rPr sz="1850" b="1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35" dirty="0">
                          <a:latin typeface="Arial"/>
                          <a:cs typeface="Arial"/>
                        </a:rPr>
                        <a:t>tuna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50" b="1" spc="-10" dirty="0">
                          <a:latin typeface="Arial"/>
                          <a:cs typeface="Arial"/>
                        </a:rPr>
                        <a:t>1/2</a:t>
                      </a:r>
                      <a:r>
                        <a:rPr sz="18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25" dirty="0">
                          <a:latin typeface="Arial"/>
                          <a:cs typeface="Arial"/>
                        </a:rPr>
                        <a:t>cup</a:t>
                      </a:r>
                      <a:r>
                        <a:rPr sz="185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cottage</a:t>
                      </a:r>
                      <a:r>
                        <a:rPr sz="185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cheese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5.3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Greek</a:t>
                      </a:r>
                      <a:r>
                        <a:rPr sz="185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20" dirty="0">
                          <a:latin typeface="Arial"/>
                          <a:cs typeface="Arial"/>
                        </a:rPr>
                        <a:t>yogurt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8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string</a:t>
                      </a:r>
                      <a:r>
                        <a:rPr sz="185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cheese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 container</a:t>
                      </a:r>
                      <a:r>
                        <a:rPr sz="1850" b="1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20" dirty="0">
                          <a:latin typeface="Arial"/>
                          <a:cs typeface="Arial"/>
                        </a:rPr>
                        <a:t>yogurt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</a:t>
                      </a:r>
                      <a:r>
                        <a:rPr sz="185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milk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50" b="1" spc="-15" dirty="0">
                          <a:latin typeface="Arial"/>
                          <a:cs typeface="Arial"/>
                        </a:rPr>
                        <a:t>1/2 </a:t>
                      </a:r>
                      <a:r>
                        <a:rPr sz="1850" b="1" spc="25" dirty="0">
                          <a:latin typeface="Arial"/>
                          <a:cs typeface="Arial"/>
                        </a:rPr>
                        <a:t>cup</a:t>
                      </a:r>
                      <a:r>
                        <a:rPr sz="185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15" dirty="0">
                          <a:latin typeface="Arial"/>
                          <a:cs typeface="Arial"/>
                        </a:rPr>
                        <a:t>beans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Meatless</a:t>
                      </a:r>
                      <a:r>
                        <a:rPr sz="185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burger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10-15</a:t>
                      </a:r>
                      <a:r>
                        <a:rPr sz="18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oz.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soy</a:t>
                      </a:r>
                      <a:r>
                        <a:rPr sz="1850" b="1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milk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935">
                <a:tc rowSpan="2"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Tbsp.</a:t>
                      </a:r>
                      <a:r>
                        <a:rPr sz="185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peanut</a:t>
                      </a:r>
                      <a:r>
                        <a:rPr sz="185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butter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grams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7B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007BC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6685280" y="965200"/>
            <a:ext cx="2453639" cy="176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3359" y="2621279"/>
            <a:ext cx="2575559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3840" y="4592320"/>
            <a:ext cx="2545079" cy="1915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9610" y="261937"/>
            <a:ext cx="5217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/>
              <a:t>Important</a:t>
            </a:r>
            <a:r>
              <a:rPr u="none" spc="60" dirty="0"/>
              <a:t> </a:t>
            </a:r>
            <a:r>
              <a:rPr u="none" spc="10" dirty="0"/>
              <a:t>Takeaways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857" y="1094440"/>
            <a:ext cx="5020310" cy="4794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b="1" spc="-20" dirty="0">
                <a:latin typeface="Arial"/>
                <a:cs typeface="Arial"/>
              </a:rPr>
              <a:t>Trial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50" dirty="0">
                <a:latin typeface="Arial"/>
                <a:cs typeface="Arial"/>
              </a:rPr>
              <a:t>new </a:t>
            </a:r>
            <a:r>
              <a:rPr sz="2800" b="1" spc="-25" dirty="0">
                <a:latin typeface="Arial"/>
                <a:cs typeface="Arial"/>
              </a:rPr>
              <a:t>recipe</a:t>
            </a:r>
            <a:r>
              <a:rPr sz="2800" b="1" spc="4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weekly.</a:t>
            </a:r>
            <a:endParaRPr sz="28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325"/>
              </a:spcBef>
              <a:buChar char="•"/>
              <a:tabLst>
                <a:tab pos="561975" algn="l"/>
              </a:tabLst>
            </a:pPr>
            <a:r>
              <a:rPr sz="2400" spc="-10" dirty="0">
                <a:latin typeface="Arial"/>
                <a:cs typeface="Arial"/>
              </a:rPr>
              <a:t>Choose </a:t>
            </a:r>
            <a:r>
              <a:rPr sz="2400" spc="-30" dirty="0">
                <a:latin typeface="Arial"/>
                <a:cs typeface="Arial"/>
              </a:rPr>
              <a:t>easy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recipes</a:t>
            </a:r>
            <a:endParaRPr sz="2400">
              <a:latin typeface="Arial"/>
              <a:cs typeface="Arial"/>
            </a:endParaRPr>
          </a:p>
          <a:p>
            <a:pPr marL="12700" marR="760095">
              <a:lnSpc>
                <a:spcPct val="240800"/>
              </a:lnSpc>
            </a:pPr>
            <a:r>
              <a:rPr sz="2800" b="1" spc="-45" dirty="0">
                <a:latin typeface="Arial"/>
                <a:cs typeface="Arial"/>
              </a:rPr>
              <a:t>Focus </a:t>
            </a:r>
            <a:r>
              <a:rPr sz="2800" b="1" spc="-20" dirty="0">
                <a:latin typeface="Arial"/>
                <a:cs typeface="Arial"/>
              </a:rPr>
              <a:t>on </a:t>
            </a:r>
            <a:r>
              <a:rPr sz="2800" b="1" spc="-10" dirty="0">
                <a:latin typeface="Arial"/>
                <a:cs typeface="Arial"/>
              </a:rPr>
              <a:t>food </a:t>
            </a:r>
            <a:r>
              <a:rPr sz="2800" b="1" spc="-5" dirty="0">
                <a:latin typeface="Arial"/>
                <a:cs typeface="Arial"/>
              </a:rPr>
              <a:t>swaps.  </a:t>
            </a:r>
            <a:r>
              <a:rPr sz="2800" b="1" spc="-25" dirty="0">
                <a:latin typeface="Arial"/>
                <a:cs typeface="Arial"/>
              </a:rPr>
              <a:t>Eat </a:t>
            </a:r>
            <a:r>
              <a:rPr sz="2800" b="1" spc="-45" dirty="0">
                <a:latin typeface="Arial"/>
                <a:cs typeface="Arial"/>
              </a:rPr>
              <a:t>enough </a:t>
            </a:r>
            <a:r>
              <a:rPr sz="2800" b="1" spc="-15" dirty="0">
                <a:latin typeface="Arial"/>
                <a:cs typeface="Arial"/>
              </a:rPr>
              <a:t>protein</a:t>
            </a:r>
            <a:r>
              <a:rPr sz="2800" b="1" spc="-30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daily.</a:t>
            </a:r>
            <a:endParaRPr sz="28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245"/>
              </a:spcBef>
              <a:buChar char="•"/>
              <a:tabLst>
                <a:tab pos="561975" algn="l"/>
              </a:tabLst>
            </a:pPr>
            <a:r>
              <a:rPr sz="2400" spc="-35" dirty="0">
                <a:latin typeface="Arial"/>
                <a:cs typeface="Arial"/>
              </a:rPr>
              <a:t>Vary </a:t>
            </a:r>
            <a:r>
              <a:rPr sz="2400" spc="-15" dirty="0">
                <a:latin typeface="Arial"/>
                <a:cs typeface="Arial"/>
              </a:rPr>
              <a:t>sources </a:t>
            </a:r>
            <a:r>
              <a:rPr sz="2400" spc="-5" dirty="0">
                <a:latin typeface="Arial"/>
                <a:cs typeface="Arial"/>
              </a:rPr>
              <a:t>(plant, </a:t>
            </a:r>
            <a:r>
              <a:rPr sz="2400" spc="-10" dirty="0">
                <a:latin typeface="Arial"/>
                <a:cs typeface="Arial"/>
              </a:rPr>
              <a:t>animal,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800" b="1" spc="-30" dirty="0">
                <a:latin typeface="Arial"/>
                <a:cs typeface="Arial"/>
              </a:rPr>
              <a:t>Don’t </a:t>
            </a:r>
            <a:r>
              <a:rPr sz="2800" b="1" spc="-20" dirty="0">
                <a:latin typeface="Arial"/>
                <a:cs typeface="Arial"/>
              </a:rPr>
              <a:t>be </a:t>
            </a:r>
            <a:r>
              <a:rPr sz="2800" b="1" spc="-15" dirty="0">
                <a:latin typeface="Arial"/>
                <a:cs typeface="Arial"/>
              </a:rPr>
              <a:t>afraid </a:t>
            </a:r>
            <a:r>
              <a:rPr sz="2800" b="1" spc="10" dirty="0">
                <a:latin typeface="Arial"/>
                <a:cs typeface="Arial"/>
              </a:rPr>
              <a:t>to</a:t>
            </a:r>
            <a:r>
              <a:rPr sz="2800" b="1" spc="27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experiment.</a:t>
            </a:r>
            <a:endParaRPr sz="28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330"/>
              </a:spcBef>
              <a:buChar char="•"/>
              <a:tabLst>
                <a:tab pos="561975" algn="l"/>
              </a:tabLst>
            </a:pPr>
            <a:r>
              <a:rPr sz="2400" spc="-15" dirty="0">
                <a:latin typeface="Arial"/>
                <a:cs typeface="Arial"/>
              </a:rPr>
              <a:t>Everyone's </a:t>
            </a:r>
            <a:r>
              <a:rPr sz="2400" spc="-10" dirty="0">
                <a:latin typeface="Arial"/>
                <a:cs typeface="Arial"/>
              </a:rPr>
              <a:t>journey </a:t>
            </a:r>
            <a:r>
              <a:rPr sz="2400" spc="10" dirty="0">
                <a:latin typeface="Arial"/>
                <a:cs typeface="Arial"/>
              </a:rPr>
              <a:t>is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5359" y="3576320"/>
            <a:ext cx="2412999" cy="240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98043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3048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8269" y="260349"/>
            <a:ext cx="27679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Re</a:t>
            </a:r>
            <a:r>
              <a:rPr u="none" spc="30" dirty="0"/>
              <a:t>f</a:t>
            </a:r>
            <a:r>
              <a:rPr u="none" spc="10" dirty="0"/>
              <a:t>e</a:t>
            </a:r>
            <a:r>
              <a:rPr u="none" spc="-40" dirty="0"/>
              <a:t>r</a:t>
            </a:r>
            <a:r>
              <a:rPr u="none" spc="10" dirty="0"/>
              <a:t>e</a:t>
            </a:r>
            <a:r>
              <a:rPr u="none" spc="-45" dirty="0"/>
              <a:t>n</a:t>
            </a:r>
            <a:r>
              <a:rPr u="none" spc="10" dirty="0"/>
              <a:t>ce</a:t>
            </a:r>
            <a:r>
              <a:rPr u="none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604" y="1081087"/>
            <a:ext cx="8680450" cy="335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170815" indent="-234315" algn="just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Arial"/>
                <a:cs typeface="Arial"/>
              </a:rPr>
              <a:t>Almoosawi </a:t>
            </a:r>
            <a:r>
              <a:rPr sz="1600" b="1" spc="-15" dirty="0">
                <a:latin typeface="Arial"/>
                <a:cs typeface="Arial"/>
              </a:rPr>
              <a:t>S, </a:t>
            </a:r>
            <a:r>
              <a:rPr sz="1600" b="1" spc="-25" dirty="0">
                <a:latin typeface="Arial"/>
                <a:cs typeface="Arial"/>
              </a:rPr>
              <a:t>Vingeliene </a:t>
            </a:r>
            <a:r>
              <a:rPr sz="1600" b="1" spc="-15" dirty="0">
                <a:latin typeface="Arial"/>
                <a:cs typeface="Arial"/>
              </a:rPr>
              <a:t>S, </a:t>
            </a:r>
            <a:r>
              <a:rPr sz="1600" b="1" spc="-5" dirty="0">
                <a:latin typeface="Arial"/>
                <a:cs typeface="Arial"/>
              </a:rPr>
              <a:t>Gachon </a:t>
            </a:r>
            <a:r>
              <a:rPr sz="1600" b="1" spc="-10" dirty="0">
                <a:latin typeface="Arial"/>
                <a:cs typeface="Arial"/>
              </a:rPr>
              <a:t>F, </a:t>
            </a:r>
            <a:r>
              <a:rPr sz="1600" b="1" spc="-5" dirty="0">
                <a:latin typeface="Arial"/>
                <a:cs typeface="Arial"/>
              </a:rPr>
              <a:t>et </a:t>
            </a:r>
            <a:r>
              <a:rPr sz="1600" b="1" spc="-20" dirty="0">
                <a:latin typeface="Arial"/>
                <a:cs typeface="Arial"/>
              </a:rPr>
              <a:t>al. </a:t>
            </a:r>
            <a:r>
              <a:rPr sz="1600" b="1" spc="-10" dirty="0">
                <a:latin typeface="Arial"/>
                <a:cs typeface="Arial"/>
              </a:rPr>
              <a:t>Chronotype: </a:t>
            </a:r>
            <a:r>
              <a:rPr sz="1600" b="1" spc="-25" dirty="0">
                <a:latin typeface="Arial"/>
                <a:cs typeface="Arial"/>
              </a:rPr>
              <a:t>Implications </a:t>
            </a:r>
            <a:r>
              <a:rPr sz="1600" b="1" dirty="0">
                <a:latin typeface="Arial"/>
                <a:cs typeface="Arial"/>
              </a:rPr>
              <a:t>for </a:t>
            </a:r>
            <a:r>
              <a:rPr sz="1600" b="1" spc="-30" dirty="0">
                <a:latin typeface="Arial"/>
                <a:cs typeface="Arial"/>
              </a:rPr>
              <a:t>Epidemiologic  </a:t>
            </a:r>
            <a:r>
              <a:rPr sz="1600" b="1" spc="-15" dirty="0">
                <a:latin typeface="Arial"/>
                <a:cs typeface="Arial"/>
              </a:rPr>
              <a:t>Studies </a:t>
            </a:r>
            <a:r>
              <a:rPr sz="1600" b="1" spc="-10" dirty="0">
                <a:latin typeface="Arial"/>
                <a:cs typeface="Arial"/>
              </a:rPr>
              <a:t>on </a:t>
            </a:r>
            <a:r>
              <a:rPr sz="1600" b="1" spc="-15" dirty="0">
                <a:latin typeface="Arial"/>
                <a:cs typeface="Arial"/>
              </a:rPr>
              <a:t>Chrono-Nutrition and </a:t>
            </a:r>
            <a:r>
              <a:rPr sz="1600" b="1" spc="-20" dirty="0">
                <a:latin typeface="Arial"/>
                <a:cs typeface="Arial"/>
              </a:rPr>
              <a:t>Cardiometabolic Health. </a:t>
            </a:r>
            <a:r>
              <a:rPr sz="1600" b="1" i="1" spc="5" dirty="0">
                <a:latin typeface="Arial"/>
                <a:cs typeface="Arial"/>
              </a:rPr>
              <a:t>Adv </a:t>
            </a:r>
            <a:r>
              <a:rPr sz="1600" b="1" i="1" spc="-5" dirty="0">
                <a:latin typeface="Arial"/>
                <a:cs typeface="Arial"/>
              </a:rPr>
              <a:t>Nutr</a:t>
            </a:r>
            <a:r>
              <a:rPr sz="1600" b="1" spc="-5" dirty="0">
                <a:latin typeface="Arial"/>
                <a:cs typeface="Arial"/>
              </a:rPr>
              <a:t>. 2019;10(1):30–42.  </a:t>
            </a:r>
            <a:r>
              <a:rPr sz="1600" b="1" spc="-15" dirty="0">
                <a:latin typeface="Arial"/>
                <a:cs typeface="Arial"/>
              </a:rPr>
              <a:t>doi:10.1093/advances/nmy070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246379" marR="5080" indent="-234315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Israetel, </a:t>
            </a:r>
            <a:r>
              <a:rPr sz="1600" b="1" spc="15" dirty="0">
                <a:latin typeface="Arial"/>
                <a:cs typeface="Arial"/>
              </a:rPr>
              <a:t>M., </a:t>
            </a:r>
            <a:r>
              <a:rPr sz="1600" b="1" spc="-15" dirty="0">
                <a:latin typeface="Arial"/>
                <a:cs typeface="Arial"/>
              </a:rPr>
              <a:t>DR., </a:t>
            </a:r>
            <a:r>
              <a:rPr sz="1600" b="1" spc="-25" dirty="0">
                <a:latin typeface="Arial"/>
                <a:cs typeface="Arial"/>
              </a:rPr>
              <a:t>Davis, </a:t>
            </a:r>
            <a:r>
              <a:rPr sz="1600" b="1" spc="15" dirty="0">
                <a:latin typeface="Arial"/>
                <a:cs typeface="Arial"/>
              </a:rPr>
              <a:t>M., </a:t>
            </a:r>
            <a:r>
              <a:rPr sz="1600" b="1" spc="-15" dirty="0">
                <a:latin typeface="Arial"/>
                <a:cs typeface="Arial"/>
              </a:rPr>
              <a:t>DR., </a:t>
            </a:r>
            <a:r>
              <a:rPr sz="1600" b="1" spc="-20" dirty="0">
                <a:latin typeface="Arial"/>
                <a:cs typeface="Arial"/>
              </a:rPr>
              <a:t>Case, </a:t>
            </a:r>
            <a:r>
              <a:rPr sz="1600" b="1" spc="5" dirty="0">
                <a:latin typeface="Arial"/>
                <a:cs typeface="Arial"/>
              </a:rPr>
              <a:t>J., </a:t>
            </a:r>
            <a:r>
              <a:rPr sz="1600" b="1" spc="-15" dirty="0">
                <a:latin typeface="Arial"/>
                <a:cs typeface="Arial"/>
              </a:rPr>
              <a:t>DR., </a:t>
            </a:r>
            <a:r>
              <a:rPr sz="1600" b="1" dirty="0">
                <a:latin typeface="Arial"/>
                <a:cs typeface="Arial"/>
              </a:rPr>
              <a:t>&amp; </a:t>
            </a:r>
            <a:r>
              <a:rPr sz="1600" b="1" spc="-15" dirty="0">
                <a:latin typeface="Arial"/>
                <a:cs typeface="Arial"/>
              </a:rPr>
              <a:t>Hoffmann, </a:t>
            </a:r>
            <a:r>
              <a:rPr sz="1600" b="1" spc="5" dirty="0">
                <a:latin typeface="Arial"/>
                <a:cs typeface="Arial"/>
              </a:rPr>
              <a:t>J., </a:t>
            </a:r>
            <a:r>
              <a:rPr sz="1600" b="1" spc="-30" dirty="0">
                <a:latin typeface="Arial"/>
                <a:cs typeface="Arial"/>
              </a:rPr>
              <a:t>DR. </a:t>
            </a:r>
            <a:r>
              <a:rPr sz="1600" b="1" spc="20" dirty="0">
                <a:latin typeface="Arial"/>
                <a:cs typeface="Arial"/>
              </a:rPr>
              <a:t>(n.d.). </a:t>
            </a:r>
            <a:r>
              <a:rPr sz="1600" b="1" spc="10" dirty="0">
                <a:latin typeface="Arial"/>
                <a:cs typeface="Arial"/>
              </a:rPr>
              <a:t>The </a:t>
            </a:r>
            <a:r>
              <a:rPr sz="1600" b="1" spc="-20" dirty="0">
                <a:latin typeface="Arial"/>
                <a:cs typeface="Arial"/>
              </a:rPr>
              <a:t>Renaissance  </a:t>
            </a:r>
            <a:r>
              <a:rPr sz="1600" b="1" spc="-25" dirty="0">
                <a:latin typeface="Arial"/>
                <a:cs typeface="Arial"/>
              </a:rPr>
              <a:t>Diet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2.0.</a:t>
            </a:r>
            <a:endParaRPr sz="1600">
              <a:latin typeface="Arial"/>
              <a:cs typeface="Arial"/>
            </a:endParaRPr>
          </a:p>
          <a:p>
            <a:pPr marL="12700" marR="2184400">
              <a:lnSpc>
                <a:spcPts val="4640"/>
              </a:lnSpc>
              <a:spcBef>
                <a:spcPts val="540"/>
              </a:spcBef>
            </a:pPr>
            <a:r>
              <a:rPr sz="1600" b="1" u="heavy" spc="-10" dirty="0">
                <a:solidFill>
                  <a:srgbClr val="AC923B"/>
                </a:solidFill>
                <a:uFill>
                  <a:solidFill>
                    <a:srgbClr val="AC923B"/>
                  </a:solidFill>
                </a:uFill>
                <a:latin typeface="Arial"/>
                <a:cs typeface="Arial"/>
                <a:hlinkClick r:id="rId3"/>
              </a:rPr>
              <a:t>https://examine.com/nutrition/the-low-down-on-intermittent-fasting/ </a:t>
            </a:r>
            <a:r>
              <a:rPr sz="1600" b="1" spc="-10" dirty="0">
                <a:solidFill>
                  <a:srgbClr val="AC923B"/>
                </a:solid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AC923B"/>
                </a:solidFill>
                <a:uFill>
                  <a:solidFill>
                    <a:srgbClr val="AC923B"/>
                  </a:solidFill>
                </a:uFill>
                <a:latin typeface="Arial"/>
                <a:cs typeface="Arial"/>
                <a:hlinkClick r:id="rId4"/>
              </a:rPr>
              <a:t>https://sciencebasedmedicine.org/intermittent-fasting/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10" dirty="0">
                <a:solidFill>
                  <a:srgbClr val="AC923B"/>
                </a:solidFill>
                <a:uFill>
                  <a:solidFill>
                    <a:srgbClr val="AC923B"/>
                  </a:solidFill>
                </a:uFill>
                <a:latin typeface="Arial"/>
                <a:cs typeface="Arial"/>
                <a:hlinkClick r:id="rId5"/>
              </a:rPr>
              <a:t>https://www.strongerbyscience.com/chrononutrition/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59" y="2529839"/>
            <a:ext cx="3286760" cy="165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2159" y="3667759"/>
            <a:ext cx="3286760" cy="165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140" y="427355"/>
            <a:ext cx="83464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3160" algn="l"/>
                <a:tab pos="8333105" algn="l"/>
              </a:tabLst>
            </a:pPr>
            <a:r>
              <a:rPr sz="3600" u="heavy" dirty="0">
                <a:uFill>
                  <a:solidFill>
                    <a:srgbClr val="007BC2"/>
                  </a:solidFill>
                </a:uFill>
              </a:rPr>
              <a:t> 	</a:t>
            </a:r>
            <a:r>
              <a:rPr sz="3600" u="heavy" spc="-40" dirty="0">
                <a:uFill>
                  <a:solidFill>
                    <a:srgbClr val="007BC2"/>
                  </a:solidFill>
                </a:uFill>
              </a:rPr>
              <a:t>Building</a:t>
            </a:r>
            <a:r>
              <a:rPr sz="3600" u="heavy" spc="185" dirty="0">
                <a:uFill>
                  <a:solidFill>
                    <a:srgbClr val="007BC2"/>
                  </a:solidFill>
                </a:uFill>
              </a:rPr>
              <a:t> </a:t>
            </a:r>
            <a:r>
              <a:rPr sz="3600" u="heavy" spc="-20" dirty="0">
                <a:uFill>
                  <a:solidFill>
                    <a:srgbClr val="007BC2"/>
                  </a:solidFill>
                </a:uFill>
              </a:rPr>
              <a:t>Meals	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83857" y="1019937"/>
            <a:ext cx="5689600" cy="478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9325" indent="71120">
              <a:lnSpc>
                <a:spcPct val="1196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Include </a:t>
            </a:r>
            <a:r>
              <a:rPr sz="2400" b="1" spc="5" dirty="0">
                <a:latin typeface="Arial"/>
                <a:cs typeface="Arial"/>
              </a:rPr>
              <a:t>at Least </a:t>
            </a:r>
            <a:r>
              <a:rPr sz="2400" b="1" dirty="0">
                <a:latin typeface="Arial"/>
                <a:cs typeface="Arial"/>
              </a:rPr>
              <a:t>3 </a:t>
            </a:r>
            <a:r>
              <a:rPr sz="2400" b="1" spc="-20" dirty="0">
                <a:latin typeface="Arial"/>
                <a:cs typeface="Arial"/>
              </a:rPr>
              <a:t>Food </a:t>
            </a:r>
            <a:r>
              <a:rPr sz="2400" b="1" spc="-10" dirty="0">
                <a:latin typeface="Arial"/>
                <a:cs typeface="Arial"/>
              </a:rPr>
              <a:t>Groups:  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Lean</a:t>
            </a:r>
            <a:r>
              <a:rPr sz="24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Protein</a:t>
            </a:r>
            <a:endParaRPr sz="24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565"/>
              </a:spcBef>
              <a:buChar char="•"/>
              <a:tabLst>
                <a:tab pos="561975" algn="l"/>
              </a:tabLst>
            </a:pPr>
            <a:r>
              <a:rPr sz="2000" spc="15" dirty="0">
                <a:latin typeface="Arial"/>
                <a:cs typeface="Arial"/>
              </a:rPr>
              <a:t>Chicken,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lean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beef, </a:t>
            </a:r>
            <a:r>
              <a:rPr sz="2000" spc="15" dirty="0">
                <a:latin typeface="Arial"/>
                <a:cs typeface="Arial"/>
              </a:rPr>
              <a:t>fish,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eggs,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beans,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etc…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Quality</a:t>
            </a:r>
            <a:r>
              <a:rPr sz="2400" b="1" spc="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Carbohydrates</a:t>
            </a:r>
            <a:endParaRPr sz="24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484"/>
              </a:spcBef>
              <a:buChar char="•"/>
              <a:tabLst>
                <a:tab pos="561975" algn="l"/>
              </a:tabLst>
            </a:pPr>
            <a:r>
              <a:rPr sz="2000" spc="20" dirty="0">
                <a:latin typeface="Arial"/>
                <a:cs typeface="Arial"/>
              </a:rPr>
              <a:t>Sweet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potatoes,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sprouted/whole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grains,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etc…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Fruit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&amp;</a:t>
            </a:r>
            <a:r>
              <a:rPr sz="2400" b="1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Vegetables</a:t>
            </a:r>
            <a:endParaRPr sz="24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484"/>
              </a:spcBef>
              <a:buChar char="•"/>
              <a:tabLst>
                <a:tab pos="561975" algn="l"/>
              </a:tabLst>
            </a:pPr>
            <a:r>
              <a:rPr sz="2000" spc="15" dirty="0">
                <a:latin typeface="Arial"/>
                <a:cs typeface="Arial"/>
              </a:rPr>
              <a:t>Apples,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salad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greens,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broccoli,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berries,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etc…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Healthy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 Fats</a:t>
            </a:r>
            <a:endParaRPr sz="2400">
              <a:latin typeface="Arial"/>
              <a:cs typeface="Arial"/>
            </a:endParaRPr>
          </a:p>
          <a:p>
            <a:pPr marL="561975" indent="-213360">
              <a:lnSpc>
                <a:spcPct val="100000"/>
              </a:lnSpc>
              <a:spcBef>
                <a:spcPts val="480"/>
              </a:spcBef>
              <a:buChar char="•"/>
              <a:tabLst>
                <a:tab pos="561975" algn="l"/>
              </a:tabLst>
            </a:pPr>
            <a:r>
              <a:rPr sz="2000" spc="5" dirty="0">
                <a:latin typeface="Arial"/>
                <a:cs typeface="Arial"/>
              </a:rPr>
              <a:t>Nuts, </a:t>
            </a:r>
            <a:r>
              <a:rPr sz="2000" spc="-10" dirty="0">
                <a:latin typeface="Arial"/>
                <a:cs typeface="Arial"/>
              </a:rPr>
              <a:t>olive </a:t>
            </a:r>
            <a:r>
              <a:rPr sz="2000" spc="15" dirty="0">
                <a:latin typeface="Arial"/>
                <a:cs typeface="Arial"/>
              </a:rPr>
              <a:t>oil, </a:t>
            </a:r>
            <a:r>
              <a:rPr sz="2000" spc="-5" dirty="0">
                <a:latin typeface="Arial"/>
                <a:cs typeface="Arial"/>
              </a:rPr>
              <a:t>avocados, </a:t>
            </a:r>
            <a:r>
              <a:rPr sz="2000" spc="15" dirty="0">
                <a:latin typeface="Arial"/>
                <a:cs typeface="Arial"/>
              </a:rPr>
              <a:t>fish,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etc…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2320" y="1310639"/>
            <a:ext cx="3276600" cy="165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159" y="4886959"/>
            <a:ext cx="3286760" cy="165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38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1851025" algn="l"/>
                <a:tab pos="8251825" algn="l"/>
              </a:tabLst>
            </a:pPr>
            <a:r>
              <a:rPr dirty="0"/>
              <a:t> 	Easy </a:t>
            </a:r>
            <a:r>
              <a:rPr spc="5" dirty="0"/>
              <a:t>Side</a:t>
            </a:r>
            <a:r>
              <a:rPr spc="-125" dirty="0"/>
              <a:t> </a:t>
            </a:r>
            <a:r>
              <a:rPr spc="-5" dirty="0"/>
              <a:t>Dishes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75" y="1030096"/>
            <a:ext cx="8112759" cy="11550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b="1" dirty="0">
                <a:latin typeface="Arial"/>
                <a:cs typeface="Arial"/>
              </a:rPr>
              <a:t>Stock-up </a:t>
            </a:r>
            <a:r>
              <a:rPr sz="2400" b="1" spc="-15" dirty="0">
                <a:latin typeface="Arial"/>
                <a:cs typeface="Arial"/>
              </a:rPr>
              <a:t>on </a:t>
            </a:r>
            <a:r>
              <a:rPr sz="2400" b="1" spc="10" dirty="0">
                <a:latin typeface="Arial"/>
                <a:cs typeface="Arial"/>
              </a:rPr>
              <a:t>easy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make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sides.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ts val="2765"/>
              </a:lnSpc>
              <a:spcBef>
                <a:spcPts val="250"/>
              </a:spcBef>
              <a:buChar char="•"/>
              <a:tabLst>
                <a:tab pos="561975" algn="l"/>
              </a:tabLst>
            </a:pPr>
            <a:r>
              <a:rPr sz="2400" spc="-30" dirty="0">
                <a:latin typeface="Arial"/>
                <a:cs typeface="Arial"/>
              </a:rPr>
              <a:t>Steam </a:t>
            </a:r>
            <a:r>
              <a:rPr sz="2400" spc="-15" dirty="0">
                <a:latin typeface="Arial"/>
                <a:cs typeface="Arial"/>
              </a:rPr>
              <a:t>bag </a:t>
            </a:r>
            <a:r>
              <a:rPr sz="2400" spc="-30" dirty="0">
                <a:latin typeface="Arial"/>
                <a:cs typeface="Arial"/>
              </a:rPr>
              <a:t>potatoes, </a:t>
            </a:r>
            <a:r>
              <a:rPr sz="2400" spc="-15" dirty="0">
                <a:latin typeface="Arial"/>
                <a:cs typeface="Arial"/>
              </a:rPr>
              <a:t>whole </a:t>
            </a:r>
            <a:r>
              <a:rPr sz="2400" spc="-5" dirty="0">
                <a:latin typeface="Arial"/>
                <a:cs typeface="Arial"/>
              </a:rPr>
              <a:t>grain </a:t>
            </a:r>
            <a:r>
              <a:rPr sz="2400" spc="-15" dirty="0">
                <a:latin typeface="Arial"/>
                <a:cs typeface="Arial"/>
              </a:rPr>
              <a:t>breads, </a:t>
            </a:r>
            <a:r>
              <a:rPr sz="2400" spc="-20" dirty="0">
                <a:latin typeface="Arial"/>
                <a:cs typeface="Arial"/>
              </a:rPr>
              <a:t>wraps,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minute</a:t>
            </a:r>
            <a:endParaRPr sz="2400">
              <a:latin typeface="Arial"/>
              <a:cs typeface="Arial"/>
            </a:endParaRPr>
          </a:p>
          <a:p>
            <a:pPr marL="561975">
              <a:lnSpc>
                <a:spcPts val="2765"/>
              </a:lnSpc>
            </a:pPr>
            <a:r>
              <a:rPr sz="2400" spc="-10" dirty="0">
                <a:latin typeface="Arial"/>
                <a:cs typeface="Arial"/>
              </a:rPr>
              <a:t>rice, </a:t>
            </a:r>
            <a:r>
              <a:rPr sz="2400" spc="10" dirty="0">
                <a:latin typeface="Arial"/>
                <a:cs typeface="Arial"/>
              </a:rPr>
              <a:t>mini </a:t>
            </a:r>
            <a:r>
              <a:rPr sz="2400" spc="-10" dirty="0">
                <a:latin typeface="Arial"/>
                <a:cs typeface="Arial"/>
              </a:rPr>
              <a:t>bagels, </a:t>
            </a:r>
            <a:r>
              <a:rPr sz="2400" spc="-5" dirty="0">
                <a:latin typeface="Arial"/>
                <a:cs typeface="Arial"/>
              </a:rPr>
              <a:t>fruit, </a:t>
            </a:r>
            <a:r>
              <a:rPr sz="2400" spc="-30" dirty="0">
                <a:latin typeface="Arial"/>
                <a:cs typeface="Arial"/>
              </a:rPr>
              <a:t>edamame,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667182"/>
            <a:ext cx="17545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Photos </a:t>
            </a:r>
            <a:r>
              <a:rPr sz="850" spc="20" dirty="0">
                <a:latin typeface="Arial"/>
                <a:cs typeface="Arial"/>
              </a:rPr>
              <a:t>courtesy </a:t>
            </a:r>
            <a:r>
              <a:rPr sz="850" spc="5" dirty="0">
                <a:latin typeface="Arial"/>
                <a:cs typeface="Arial"/>
              </a:rPr>
              <a:t>of </a:t>
            </a:r>
            <a:r>
              <a:rPr sz="850" spc="-5" dirty="0">
                <a:latin typeface="Arial"/>
                <a:cs typeface="Arial"/>
              </a:rPr>
              <a:t>Google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images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19" y="4338320"/>
            <a:ext cx="1965960" cy="133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9595" y="2875279"/>
            <a:ext cx="108585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6640" y="4226559"/>
            <a:ext cx="1529080" cy="1529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479" y="2824479"/>
            <a:ext cx="1945639" cy="1285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7359" y="2814320"/>
            <a:ext cx="1965959" cy="1295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6800" y="4277359"/>
            <a:ext cx="1590040" cy="159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62433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10"/>
              </a:spcBef>
              <a:tabLst>
                <a:tab pos="1367790" algn="l"/>
                <a:tab pos="8251825" algn="l"/>
              </a:tabLst>
            </a:pPr>
            <a:r>
              <a:rPr dirty="0"/>
              <a:t> 	</a:t>
            </a:r>
            <a:r>
              <a:rPr spc="-5" dirty="0"/>
              <a:t>Simple </a:t>
            </a:r>
            <a:r>
              <a:rPr spc="10" dirty="0"/>
              <a:t>Veggie</a:t>
            </a:r>
            <a:r>
              <a:rPr spc="-190" dirty="0"/>
              <a:t> </a:t>
            </a:r>
            <a:r>
              <a:rPr spc="10" dirty="0"/>
              <a:t>Options	</a:t>
            </a:r>
          </a:p>
          <a:p>
            <a:pPr marL="33655">
              <a:lnSpc>
                <a:spcPct val="100000"/>
              </a:lnSpc>
              <a:spcBef>
                <a:spcPts val="550"/>
              </a:spcBef>
            </a:pPr>
            <a:r>
              <a:rPr sz="2400" u="none" spc="10" dirty="0"/>
              <a:t>Use </a:t>
            </a:r>
            <a:r>
              <a:rPr sz="2400" u="none" dirty="0"/>
              <a:t>frozen </a:t>
            </a:r>
            <a:r>
              <a:rPr sz="2400" u="none" spc="-15" dirty="0"/>
              <a:t>or </a:t>
            </a:r>
            <a:r>
              <a:rPr sz="2400" u="none" dirty="0"/>
              <a:t>canned to prevent</a:t>
            </a:r>
            <a:r>
              <a:rPr sz="2400" u="none" spc="-155" dirty="0"/>
              <a:t> </a:t>
            </a:r>
            <a:r>
              <a:rPr sz="2400" u="none" spc="-10" dirty="0"/>
              <a:t>spoilage.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60375" y="1833943"/>
            <a:ext cx="8168640" cy="11550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spc="-5" dirty="0">
                <a:latin typeface="Arial"/>
                <a:cs typeface="Arial"/>
              </a:rPr>
              <a:t>Stock-up </a:t>
            </a:r>
            <a:r>
              <a:rPr sz="2400" b="1" spc="-15" dirty="0">
                <a:latin typeface="Arial"/>
                <a:cs typeface="Arial"/>
              </a:rPr>
              <a:t>on </a:t>
            </a:r>
            <a:r>
              <a:rPr sz="2400" b="1" spc="15" dirty="0">
                <a:latin typeface="Arial"/>
                <a:cs typeface="Arial"/>
              </a:rPr>
              <a:t>easy </a:t>
            </a:r>
            <a:r>
              <a:rPr sz="2400" b="1" spc="-10" dirty="0">
                <a:latin typeface="Arial"/>
                <a:cs typeface="Arial"/>
              </a:rPr>
              <a:t>produce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options.</a:t>
            </a:r>
            <a:endParaRPr sz="2400">
              <a:latin typeface="Arial"/>
              <a:cs typeface="Arial"/>
            </a:endParaRPr>
          </a:p>
          <a:p>
            <a:pPr marL="561975" indent="-213995">
              <a:lnSpc>
                <a:spcPts val="2760"/>
              </a:lnSpc>
              <a:spcBef>
                <a:spcPts val="244"/>
              </a:spcBef>
              <a:buChar char="•"/>
              <a:tabLst>
                <a:tab pos="561975" algn="l"/>
              </a:tabLst>
            </a:pPr>
            <a:r>
              <a:rPr sz="2400" spc="-30" dirty="0">
                <a:latin typeface="Arial"/>
                <a:cs typeface="Arial"/>
              </a:rPr>
              <a:t>Steam </a:t>
            </a:r>
            <a:r>
              <a:rPr sz="2400" spc="-15" dirty="0">
                <a:latin typeface="Arial"/>
                <a:cs typeface="Arial"/>
              </a:rPr>
              <a:t>bag </a:t>
            </a:r>
            <a:r>
              <a:rPr sz="2400" spc="-10" dirty="0">
                <a:latin typeface="Arial"/>
                <a:cs typeface="Arial"/>
              </a:rPr>
              <a:t>veggies, </a:t>
            </a:r>
            <a:r>
              <a:rPr sz="2400" spc="10" dirty="0">
                <a:latin typeface="Arial"/>
                <a:cs typeface="Arial"/>
              </a:rPr>
              <a:t>spring </a:t>
            </a:r>
            <a:r>
              <a:rPr sz="2400" spc="-20" dirty="0">
                <a:latin typeface="Arial"/>
                <a:cs typeface="Arial"/>
              </a:rPr>
              <a:t>mix, </a:t>
            </a:r>
            <a:r>
              <a:rPr sz="2400" spc="-5" dirty="0">
                <a:latin typeface="Arial"/>
                <a:cs typeface="Arial"/>
              </a:rPr>
              <a:t>spiralized </a:t>
            </a:r>
            <a:r>
              <a:rPr sz="2400" spc="-10" dirty="0">
                <a:latin typeface="Arial"/>
                <a:cs typeface="Arial"/>
              </a:rPr>
              <a:t>veggies,</a:t>
            </a:r>
            <a:r>
              <a:rPr sz="2400" spc="3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riced</a:t>
            </a:r>
            <a:endParaRPr sz="2400">
              <a:latin typeface="Arial"/>
              <a:cs typeface="Arial"/>
            </a:endParaRPr>
          </a:p>
          <a:p>
            <a:pPr marL="561975">
              <a:lnSpc>
                <a:spcPts val="2760"/>
              </a:lnSpc>
            </a:pPr>
            <a:r>
              <a:rPr sz="2400" spc="-10" dirty="0">
                <a:latin typeface="Arial"/>
                <a:cs typeface="Arial"/>
              </a:rPr>
              <a:t>veggies, </a:t>
            </a:r>
            <a:r>
              <a:rPr sz="2400" spc="-20" dirty="0">
                <a:latin typeface="Arial"/>
                <a:cs typeface="Arial"/>
              </a:rPr>
              <a:t>mashed </a:t>
            </a:r>
            <a:r>
              <a:rPr sz="2400" spc="-15" dirty="0">
                <a:latin typeface="Arial"/>
                <a:cs typeface="Arial"/>
              </a:rPr>
              <a:t>cauliflower, canned </a:t>
            </a:r>
            <a:r>
              <a:rPr sz="2400" spc="-10" dirty="0">
                <a:latin typeface="Arial"/>
                <a:cs typeface="Arial"/>
              </a:rPr>
              <a:t>veggies,</a:t>
            </a:r>
            <a:r>
              <a:rPr sz="2400" spc="3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667182"/>
            <a:ext cx="17545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Photos </a:t>
            </a:r>
            <a:r>
              <a:rPr sz="850" spc="20" dirty="0">
                <a:latin typeface="Arial"/>
                <a:cs typeface="Arial"/>
              </a:rPr>
              <a:t>courtesy </a:t>
            </a:r>
            <a:r>
              <a:rPr sz="850" spc="5" dirty="0">
                <a:latin typeface="Arial"/>
                <a:cs typeface="Arial"/>
              </a:rPr>
              <a:t>of </a:t>
            </a:r>
            <a:r>
              <a:rPr sz="850" spc="-5" dirty="0">
                <a:latin typeface="Arial"/>
                <a:cs typeface="Arial"/>
              </a:rPr>
              <a:t>Google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images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919" y="3017520"/>
            <a:ext cx="1508759" cy="1508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920" y="3088639"/>
            <a:ext cx="1518920" cy="145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3040" y="2885439"/>
            <a:ext cx="1722120" cy="1722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9519" y="4754879"/>
            <a:ext cx="1295400" cy="134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4000" y="4734559"/>
            <a:ext cx="1600200" cy="137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4160" y="4602479"/>
            <a:ext cx="1228079" cy="15845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59" y="6268720"/>
            <a:ext cx="259079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187440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20320">
            <a:solidFill>
              <a:srgbClr val="007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375" y="1106614"/>
            <a:ext cx="8037830" cy="11550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spc="15" dirty="0">
                <a:latin typeface="Arial"/>
                <a:cs typeface="Arial"/>
              </a:rPr>
              <a:t>Have </a:t>
            </a:r>
            <a:r>
              <a:rPr sz="2400" b="1" spc="-20" dirty="0">
                <a:latin typeface="Arial"/>
                <a:cs typeface="Arial"/>
              </a:rPr>
              <a:t>more </a:t>
            </a:r>
            <a:r>
              <a:rPr sz="2400" b="1" spc="-1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these </a:t>
            </a:r>
            <a:r>
              <a:rPr sz="2400" b="1" spc="-20" dirty="0">
                <a:latin typeface="Arial"/>
                <a:cs typeface="Arial"/>
              </a:rPr>
              <a:t>options </a:t>
            </a:r>
            <a:r>
              <a:rPr sz="2400" b="1" spc="-10" dirty="0">
                <a:latin typeface="Arial"/>
                <a:cs typeface="Arial"/>
              </a:rPr>
              <a:t>around the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house.</a:t>
            </a:r>
            <a:endParaRPr sz="2400">
              <a:latin typeface="Arial"/>
              <a:cs typeface="Arial"/>
            </a:endParaRPr>
          </a:p>
          <a:p>
            <a:pPr marL="561975" marR="5080" indent="-213995">
              <a:lnSpc>
                <a:spcPts val="2640"/>
              </a:lnSpc>
              <a:spcBef>
                <a:spcPts val="530"/>
              </a:spcBef>
              <a:buClr>
                <a:srgbClr val="007BC2"/>
              </a:buClr>
              <a:buChar char="•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O’Dang, </a:t>
            </a:r>
            <a:r>
              <a:rPr sz="2400" spc="-15" dirty="0">
                <a:latin typeface="Arial"/>
                <a:cs typeface="Arial"/>
              </a:rPr>
              <a:t>Bolthouse, </a:t>
            </a:r>
            <a:r>
              <a:rPr sz="2400" spc="10" dirty="0">
                <a:latin typeface="Arial"/>
                <a:cs typeface="Arial"/>
              </a:rPr>
              <a:t>Skinnygirl, </a:t>
            </a:r>
            <a:r>
              <a:rPr sz="2400" spc="-10" dirty="0">
                <a:latin typeface="Arial"/>
                <a:cs typeface="Arial"/>
              </a:rPr>
              <a:t>Annie’s, </a:t>
            </a:r>
            <a:r>
              <a:rPr sz="2400" spc="-30" dirty="0">
                <a:latin typeface="Arial"/>
                <a:cs typeface="Arial"/>
              </a:rPr>
              <a:t>OPA, </a:t>
            </a:r>
            <a:r>
              <a:rPr sz="2400" spc="5" dirty="0">
                <a:latin typeface="Arial"/>
                <a:cs typeface="Arial"/>
              </a:rPr>
              <a:t>hummus,  </a:t>
            </a:r>
            <a:r>
              <a:rPr sz="2400" spc="-15" dirty="0">
                <a:latin typeface="Arial"/>
                <a:cs typeface="Arial"/>
              </a:rPr>
              <a:t>guacamole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" y="380999"/>
            <a:ext cx="83464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3235" algn="l"/>
                <a:tab pos="8333105" algn="l"/>
              </a:tabLst>
            </a:pPr>
            <a:r>
              <a:rPr u="heavy" dirty="0">
                <a:uFill>
                  <a:solidFill>
                    <a:srgbClr val="007BC2"/>
                  </a:solidFill>
                </a:uFill>
              </a:rPr>
              <a:t> 	</a:t>
            </a:r>
            <a:r>
              <a:rPr u="heavy" spc="5" dirty="0">
                <a:uFill>
                  <a:solidFill>
                    <a:srgbClr val="007BC2"/>
                  </a:solidFill>
                </a:uFill>
              </a:rPr>
              <a:t>Flavor </a:t>
            </a:r>
            <a:r>
              <a:rPr u="heavy" spc="-20" dirty="0">
                <a:uFill>
                  <a:solidFill>
                    <a:srgbClr val="007BC2"/>
                  </a:solidFill>
                </a:uFill>
              </a:rPr>
              <a:t>Enhancers</a:t>
            </a:r>
            <a:r>
              <a:rPr u="heavy" spc="20" dirty="0">
                <a:uFill>
                  <a:solidFill>
                    <a:srgbClr val="007BC2"/>
                  </a:solidFill>
                </a:uFill>
              </a:rPr>
              <a:t> </a:t>
            </a:r>
            <a:r>
              <a:rPr b="0" u="heavy" dirty="0">
                <a:uFill>
                  <a:solidFill>
                    <a:srgbClr val="007BC2"/>
                  </a:solidFill>
                </a:uFill>
                <a:latin typeface="Wingdings"/>
                <a:cs typeface="Wingdings"/>
              </a:rPr>
              <a:t></a:t>
            </a:r>
            <a:r>
              <a:rPr b="0" u="heavy" dirty="0">
                <a:uFill>
                  <a:solidFill>
                    <a:srgbClr val="007BC2"/>
                  </a:solidFill>
                </a:u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6667182"/>
            <a:ext cx="17545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Photos </a:t>
            </a:r>
            <a:r>
              <a:rPr sz="850" spc="20" dirty="0">
                <a:latin typeface="Arial"/>
                <a:cs typeface="Arial"/>
              </a:rPr>
              <a:t>courtesy </a:t>
            </a:r>
            <a:r>
              <a:rPr sz="850" spc="5" dirty="0">
                <a:latin typeface="Arial"/>
                <a:cs typeface="Arial"/>
              </a:rPr>
              <a:t>of </a:t>
            </a:r>
            <a:r>
              <a:rPr sz="850" spc="-5" dirty="0">
                <a:latin typeface="Arial"/>
                <a:cs typeface="Arial"/>
              </a:rPr>
              <a:t>Google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images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59" y="3576320"/>
            <a:ext cx="1234440" cy="2392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3120" y="2296160"/>
            <a:ext cx="1056640" cy="186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7920" y="3576320"/>
            <a:ext cx="1163320" cy="2392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0479" y="2286000"/>
            <a:ext cx="1092200" cy="1976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1920" y="4155440"/>
            <a:ext cx="2128520" cy="1640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6278879"/>
            <a:ext cx="54864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280" y="98043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7964" y="304799"/>
            <a:ext cx="36118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Healthy</a:t>
            </a:r>
            <a:r>
              <a:rPr u="none" spc="-50" dirty="0"/>
              <a:t> </a:t>
            </a:r>
            <a:r>
              <a:rPr u="none" spc="-10" dirty="0"/>
              <a:t>Swaps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6050" y="1009522"/>
          <a:ext cx="8915400" cy="5247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Original</a:t>
                      </a:r>
                      <a:r>
                        <a:rPr sz="185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Ingredient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Alternative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50" spc="-35" dirty="0">
                          <a:latin typeface="Arial"/>
                          <a:cs typeface="Arial"/>
                        </a:rPr>
                        <a:t>Flour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Wraps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Carb</a:t>
                      </a:r>
                      <a:r>
                        <a:rPr sz="185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Wraps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50" spc="-1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Rice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50" spc="-35" dirty="0">
                          <a:latin typeface="Arial"/>
                          <a:cs typeface="Arial"/>
                        </a:rPr>
                        <a:t>Brown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Rice</a:t>
                      </a:r>
                      <a:r>
                        <a:rPr sz="18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Riced</a:t>
                      </a:r>
                      <a:r>
                        <a:rPr sz="18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40" dirty="0">
                          <a:latin typeface="Arial"/>
                          <a:cs typeface="Arial"/>
                        </a:rPr>
                        <a:t>Veggies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50" spc="-1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Noodles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50" spc="-45" dirty="0">
                          <a:latin typeface="Arial"/>
                          <a:cs typeface="Arial"/>
                        </a:rPr>
                        <a:t>Edamame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Noodles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Barilla</a:t>
                      </a:r>
                      <a:r>
                        <a:rPr sz="18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Protein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spc="-40" dirty="0">
                          <a:latin typeface="Arial"/>
                          <a:cs typeface="Arial"/>
                        </a:rPr>
                        <a:t>Tater</a:t>
                      </a:r>
                      <a:r>
                        <a:rPr sz="18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5" dirty="0">
                          <a:latin typeface="Arial"/>
                          <a:cs typeface="Arial"/>
                        </a:rPr>
                        <a:t>Tots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50" spc="-50" dirty="0">
                          <a:latin typeface="Arial"/>
                          <a:cs typeface="Arial"/>
                        </a:rPr>
                        <a:t>Veggie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5" dirty="0">
                          <a:latin typeface="Arial"/>
                          <a:cs typeface="Arial"/>
                        </a:rPr>
                        <a:t>Tots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50" spc="-15" dirty="0">
                          <a:latin typeface="Arial"/>
                          <a:cs typeface="Arial"/>
                        </a:rPr>
                        <a:t>Potatoes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Jicama, </a:t>
                      </a:r>
                      <a:r>
                        <a:rPr sz="1850" spc="-45" dirty="0">
                          <a:latin typeface="Arial"/>
                          <a:cs typeface="Arial"/>
                        </a:rPr>
                        <a:t>Turnip,</a:t>
                      </a:r>
                      <a:r>
                        <a:rPr sz="18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Rutabaga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50" spc="-30" dirty="0">
                          <a:latin typeface="Arial"/>
                          <a:cs typeface="Arial"/>
                        </a:rPr>
                        <a:t>Pizza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Crust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50" spc="-15" dirty="0">
                          <a:latin typeface="Arial"/>
                          <a:cs typeface="Arial"/>
                        </a:rPr>
                        <a:t>Whole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Wheat</a:t>
                      </a:r>
                      <a:r>
                        <a:rPr sz="1850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Ultra-Thin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Crust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-30" dirty="0">
                          <a:latin typeface="Arial"/>
                          <a:cs typeface="Arial"/>
                        </a:rPr>
                        <a:t>Ketchup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-15" dirty="0">
                          <a:latin typeface="Arial"/>
                          <a:cs typeface="Arial"/>
                        </a:rPr>
                        <a:t>Salsa, </a:t>
                      </a:r>
                      <a:r>
                        <a:rPr sz="1850" spc="-55" dirty="0">
                          <a:latin typeface="Arial"/>
                          <a:cs typeface="Arial"/>
                        </a:rPr>
                        <a:t>Tomato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Paste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5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Hughes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Sauce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-5" dirty="0">
                          <a:latin typeface="Arial"/>
                          <a:cs typeface="Arial"/>
                        </a:rPr>
                        <a:t>Heavy</a:t>
                      </a:r>
                      <a:r>
                        <a:rPr sz="18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5" dirty="0">
                          <a:latin typeface="Arial"/>
                          <a:cs typeface="Arial"/>
                        </a:rPr>
                        <a:t>Cream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-20" dirty="0">
                          <a:latin typeface="Arial"/>
                          <a:cs typeface="Arial"/>
                        </a:rPr>
                        <a:t>Evaporated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Milk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2%</a:t>
                      </a:r>
                      <a:r>
                        <a:rPr sz="185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Milk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50" spc="-25" dirty="0">
                          <a:latin typeface="Arial"/>
                          <a:cs typeface="Arial"/>
                        </a:rPr>
                        <a:t>Breadcrumbs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50" spc="-30" dirty="0">
                          <a:latin typeface="Arial"/>
                          <a:cs typeface="Arial"/>
                        </a:rPr>
                        <a:t>Panko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Breadcrumbs, 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Oatmeal,</a:t>
                      </a:r>
                      <a:r>
                        <a:rPr sz="18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Flaxseed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50" spc="-25" dirty="0">
                          <a:latin typeface="Arial"/>
                          <a:cs typeface="Arial"/>
                        </a:rPr>
                        <a:t>Salad</a:t>
                      </a:r>
                      <a:r>
                        <a:rPr sz="1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Dressing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50" spc="-70" dirty="0">
                          <a:latin typeface="Arial"/>
                          <a:cs typeface="Arial"/>
                        </a:rPr>
                        <a:t>Yogurt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8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Dressing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50" spc="-15" dirty="0">
                          <a:latin typeface="Arial"/>
                          <a:cs typeface="Arial"/>
                        </a:rPr>
                        <a:t>Lasagna</a:t>
                      </a:r>
                      <a:r>
                        <a:rPr sz="18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0" dirty="0">
                          <a:latin typeface="Arial"/>
                          <a:cs typeface="Arial"/>
                        </a:rPr>
                        <a:t>Noodles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50" spc="-20" dirty="0">
                          <a:latin typeface="Arial"/>
                          <a:cs typeface="Arial"/>
                        </a:rPr>
                        <a:t>Sliced 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Zucchini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5" dirty="0">
                          <a:latin typeface="Arial"/>
                          <a:cs typeface="Arial"/>
                        </a:rPr>
                        <a:t>Eggplant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spc="-35" dirty="0">
                          <a:latin typeface="Arial"/>
                          <a:cs typeface="Arial"/>
                        </a:rPr>
                        <a:t>Full-Fat</a:t>
                      </a:r>
                      <a:r>
                        <a:rPr sz="1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Cheese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spc="-10" dirty="0">
                          <a:latin typeface="Arial"/>
                          <a:cs typeface="Arial"/>
                        </a:rPr>
                        <a:t>Reduced-Fat</a:t>
                      </a:r>
                      <a:r>
                        <a:rPr sz="18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5" dirty="0">
                          <a:latin typeface="Arial"/>
                          <a:cs typeface="Arial"/>
                        </a:rPr>
                        <a:t>Cheese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50" spc="-25" dirty="0">
                          <a:latin typeface="Arial"/>
                          <a:cs typeface="Arial"/>
                        </a:rPr>
                        <a:t>Ground</a:t>
                      </a:r>
                      <a:r>
                        <a:rPr sz="18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Beef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50" spc="-25" dirty="0">
                          <a:latin typeface="Arial"/>
                          <a:cs typeface="Arial"/>
                        </a:rPr>
                        <a:t>Ground </a:t>
                      </a:r>
                      <a:r>
                        <a:rPr sz="1850" spc="-35" dirty="0">
                          <a:latin typeface="Arial"/>
                          <a:cs typeface="Arial"/>
                        </a:rPr>
                        <a:t>Turkey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50" spc="-15" dirty="0">
                          <a:latin typeface="Arial"/>
                          <a:cs typeface="Arial"/>
                        </a:rPr>
                        <a:t>Chicken</a:t>
                      </a:r>
                      <a:r>
                        <a:rPr sz="18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(90/10)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2738</Words>
  <Application>Microsoft Office PowerPoint</Application>
  <PresentationFormat>On-screen Show (4:3)</PresentationFormat>
  <Paragraphs>652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Healthy Eating on the Go</vt:lpstr>
      <vt:lpstr>Simple Shopping List</vt:lpstr>
      <vt:lpstr>  Creating Meal Themes </vt:lpstr>
      <vt:lpstr>  Utilize Your Tools Wisely  Grill for easy clean-up.</vt:lpstr>
      <vt:lpstr>  Building Meals </vt:lpstr>
      <vt:lpstr>  Easy Side Dishes </vt:lpstr>
      <vt:lpstr>  Simple Veggie Options  Use frozen or canned to prevent spoilage.</vt:lpstr>
      <vt:lpstr>  Flavor Enhancers  </vt:lpstr>
      <vt:lpstr>Healthy Swaps</vt:lpstr>
      <vt:lpstr>Ingredient Swap</vt:lpstr>
      <vt:lpstr>  Ingredient Swap </vt:lpstr>
      <vt:lpstr>Ingredient Swap</vt:lpstr>
      <vt:lpstr>  Ingredient Swap </vt:lpstr>
      <vt:lpstr>  Ingredient Swap </vt:lpstr>
      <vt:lpstr>  Ingredient Swap </vt:lpstr>
      <vt:lpstr>  Simplify Breakfast </vt:lpstr>
      <vt:lpstr>  Breakfast Burritos </vt:lpstr>
      <vt:lpstr>Lunch Ideas</vt:lpstr>
      <vt:lpstr>More Lunch Ideas</vt:lpstr>
      <vt:lpstr>Frozen Entrees</vt:lpstr>
      <vt:lpstr>Fueling on the Road</vt:lpstr>
      <vt:lpstr>Restaurant Swaps</vt:lpstr>
      <vt:lpstr>Keep Snacking Simple!</vt:lpstr>
      <vt:lpstr>On the go Snacks</vt:lpstr>
      <vt:lpstr>  Slow Cooking Devices </vt:lpstr>
      <vt:lpstr>Crock-Pot Tips </vt:lpstr>
      <vt:lpstr>  Essentials </vt:lpstr>
      <vt:lpstr>More on Crock-Pots</vt:lpstr>
      <vt:lpstr>  Family Favorites </vt:lpstr>
      <vt:lpstr>  Crock-Pot Recipes </vt:lpstr>
      <vt:lpstr>Sheet Pan Meals</vt:lpstr>
      <vt:lpstr>  Sheet Pan Ideas </vt:lpstr>
      <vt:lpstr>  Recipe Websites </vt:lpstr>
      <vt:lpstr>Swaps for Optimal Health</vt:lpstr>
      <vt:lpstr>Lower Carb Swaps</vt:lpstr>
      <vt:lpstr>Whole30 Meal Plan (Paleo)</vt:lpstr>
      <vt:lpstr>Intermittent Fasting 101</vt:lpstr>
      <vt:lpstr>  More on Fasting </vt:lpstr>
      <vt:lpstr>Fasting Pros &amp; Cons</vt:lpstr>
      <vt:lpstr>Fasting Example</vt:lpstr>
      <vt:lpstr>Eat Enough Protein</vt:lpstr>
      <vt:lpstr>Daily Protein Guidelines</vt:lpstr>
      <vt:lpstr>Common Food Sources of Protein</vt:lpstr>
      <vt:lpstr>Important Takeaways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Nutrition</dc:title>
  <dc:creator>Tom Vollrath</dc:creator>
  <cp:lastModifiedBy>Carter, Timeka</cp:lastModifiedBy>
  <cp:revision>2</cp:revision>
  <dcterms:created xsi:type="dcterms:W3CDTF">2021-06-30T16:08:58Z</dcterms:created>
  <dcterms:modified xsi:type="dcterms:W3CDTF">2021-07-01T18:19:00Z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2021-06-30T00:00:00Z</vt:filetime>
  </property>
</Properties>
</file>