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077" r:id="rId3"/>
    <p:sldId id="330" r:id="rId4"/>
    <p:sldId id="290" r:id="rId5"/>
    <p:sldId id="277" r:id="rId6"/>
    <p:sldId id="260" r:id="rId7"/>
    <p:sldId id="268" r:id="rId8"/>
    <p:sldId id="280" r:id="rId9"/>
    <p:sldId id="282" r:id="rId10"/>
    <p:sldId id="281" r:id="rId11"/>
    <p:sldId id="284" r:id="rId12"/>
    <p:sldId id="283" r:id="rId13"/>
    <p:sldId id="287" r:id="rId14"/>
    <p:sldId id="289" r:id="rId15"/>
    <p:sldId id="288" r:id="rId16"/>
    <p:sldId id="285" r:id="rId17"/>
    <p:sldId id="5233" r:id="rId18"/>
    <p:sldId id="292" r:id="rId19"/>
    <p:sldId id="5234" r:id="rId20"/>
    <p:sldId id="294" r:id="rId21"/>
    <p:sldId id="5235" r:id="rId22"/>
    <p:sldId id="296" r:id="rId23"/>
    <p:sldId id="5236" r:id="rId24"/>
    <p:sldId id="1740" r:id="rId25"/>
    <p:sldId id="5237" r:id="rId26"/>
    <p:sldId id="298" r:id="rId27"/>
    <p:sldId id="5220" r:id="rId28"/>
    <p:sldId id="1741" r:id="rId29"/>
    <p:sldId id="302" r:id="rId30"/>
    <p:sldId id="5221" r:id="rId31"/>
    <p:sldId id="303" r:id="rId32"/>
    <p:sldId id="304" r:id="rId33"/>
    <p:sldId id="5222" r:id="rId34"/>
    <p:sldId id="1743" r:id="rId35"/>
    <p:sldId id="5223" r:id="rId36"/>
    <p:sldId id="1747" r:id="rId37"/>
    <p:sldId id="5224" r:id="rId38"/>
    <p:sldId id="1749" r:id="rId39"/>
    <p:sldId id="5225" r:id="rId40"/>
    <p:sldId id="1752" r:id="rId41"/>
    <p:sldId id="5226" r:id="rId42"/>
    <p:sldId id="5217" r:id="rId43"/>
    <p:sldId id="5216" r:id="rId44"/>
    <p:sldId id="5238" r:id="rId45"/>
    <p:sldId id="413" r:id="rId46"/>
    <p:sldId id="5219" r:id="rId47"/>
    <p:sldId id="5218" r:id="rId48"/>
    <p:sldId id="1759" r:id="rId49"/>
    <p:sldId id="1753" r:id="rId50"/>
    <p:sldId id="2056" r:id="rId51"/>
    <p:sldId id="1761" r:id="rId52"/>
    <p:sldId id="5228" r:id="rId53"/>
    <p:sldId id="5229" r:id="rId54"/>
    <p:sldId id="2065" r:id="rId55"/>
    <p:sldId id="2067" r:id="rId56"/>
    <p:sldId id="2068" r:id="rId57"/>
    <p:sldId id="5227" r:id="rId58"/>
    <p:sldId id="115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04040"/>
    <a:srgbClr val="D12B38"/>
    <a:srgbClr val="F1F1EF"/>
    <a:srgbClr val="FFF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536" autoAdjust="0"/>
  </p:normalViewPr>
  <p:slideViewPr>
    <p:cSldViewPr snapToGrid="0" showGuides="1">
      <p:cViewPr varScale="1">
        <p:scale>
          <a:sx n="60" d="100"/>
          <a:sy n="60" d="100"/>
        </p:scale>
        <p:origin x="664" y="36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7DE90-C642-4F18-993D-8BCE1A8F8977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F2377-B4B7-4870-9B56-47F69A838F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06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1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18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88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17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58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327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367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65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06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74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84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34B2C-E052-42D2-A2A4-19A42ED80D6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67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812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05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07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81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03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167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16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999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039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94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19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37C43-4506-4351-8EF9-A10367498F9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695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71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651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479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6904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616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5111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835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2802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970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113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674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AEE3E-7603-46BA-850F-4D604B252E8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124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AEE3E-7603-46BA-850F-4D604B252E8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600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317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371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5722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040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823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9928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9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800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196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227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23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603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67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76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F2377-B4B7-4870-9B56-47F69A838F7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4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09F2-D698-4F09-A562-AE1A543AA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4FE6A-5C9B-4D94-AA85-05D3AA294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843A1-E6E9-4EEB-9974-CA49B4B5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A99B4A-2AEE-4C0D-908E-5118AB7E8D93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625D-2B69-4F85-85EB-513B629E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83A9E-C62B-40B0-9BFC-F60E50B6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B7E3F1-1865-4E05-919E-DD25ABD7F6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63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2CBD1-7BF7-43FF-9E29-5FCAD00FB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27685-F9DA-4515-923D-46D294354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055C1-C69C-4598-8B01-11484588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9B4A-2AEE-4C0D-908E-5118AB7E8D93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94755-409D-4CFC-AAE4-0831F2413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698D8-D30D-490E-B380-4D6D341B0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E3F1-1865-4E05-919E-DD25ABD7F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6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99229-E3CC-4B9A-AB50-F9BE2F7E64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43FC1-9526-48AD-8AC6-BA3B08E1D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37E28-1932-4CAE-8CE9-804C2E035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9B4A-2AEE-4C0D-908E-5118AB7E8D93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6EBD8-A7A7-4980-ACF1-CD8688453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B8024-69F3-4BE1-A9C4-961313D5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E3F1-1865-4E05-919E-DD25ABD7F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962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977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44513" y="1"/>
            <a:ext cx="11902972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50131" y="6533267"/>
            <a:ext cx="7057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B3DAF3D-434F-4D70-9397-94B5D1AC9528}" type="slidenum">
              <a:rPr lang="en-US" sz="1000" smtClean="0">
                <a:solidFill>
                  <a:srgbClr val="004E9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‹#›</a:t>
            </a:fld>
            <a:endParaRPr lang="en-US" sz="1800" dirty="0">
              <a:solidFill>
                <a:srgbClr val="004E9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7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13832-F1A4-4104-94E6-5F831A4EA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8CB2-E5B2-4354-868D-90F8E379D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E077E-F700-49A9-B0B7-D930A4377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9B4A-2AEE-4C0D-908E-5118AB7E8D93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52AAF-7CE6-4C9C-BDB1-A4468213A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A4F41-C77B-4FFE-87CC-0983F555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E3F1-1865-4E05-919E-DD25ABD7F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4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9EECC-38DE-49AA-BFF2-DEA9488E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4CA79-2CFE-4FAA-BAF6-DB1EB6C9A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54E36-0F71-4410-A7E1-FBA1B92DC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9B4A-2AEE-4C0D-908E-5118AB7E8D93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56AEB-6372-461F-94C5-7ED140DCC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ADCC0-2BE0-4073-9DA5-13C1ABE6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E3F1-1865-4E05-919E-DD25ABD7F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34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30879-C87C-4095-8DB7-8E37A9B3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A6808-9B43-4C22-8C2D-2B0030C5C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386CF-2A70-4B42-A81D-9F00273CD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5AAB6-D1A4-4546-AE65-4BDE28A1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9B4A-2AEE-4C0D-908E-5118AB7E8D93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35FE0D-2AC1-4FA4-AE37-DDBEF9C57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01EFD-C786-4DB7-82A5-AC8C774F9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E3F1-1865-4E05-919E-DD25ABD7F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10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D726-6FC0-43C7-8F5C-D7D383D7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98CC2-0A72-4881-BB19-97955E197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BDEFA-17B2-46D0-B919-22CDFF97E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72FB6-A67E-429B-B7E5-96628A619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CC495-DFE7-4E6F-A64C-BE040B470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2FD173-B3E1-42F1-B19C-114CB37FA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9B4A-2AEE-4C0D-908E-5118AB7E8D93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992CE9-2CEB-437D-B8A3-804B9CCB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D3C407-46FC-4077-A695-59D6BBD17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E3F1-1865-4E05-919E-DD25ABD7F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694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5B1F-7D69-438D-ACCB-7298B5B6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FEA21-D23F-44D1-A9BA-AA424A560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9B4A-2AEE-4C0D-908E-5118AB7E8D93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06A133-AE4E-40A2-BEFA-8E8D20F90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85CC6E-0773-4908-9BB4-9B7BC2CAA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E3F1-1865-4E05-919E-DD25ABD7F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5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7E629-2258-4038-B97D-64B52B73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9B4A-2AEE-4C0D-908E-5118AB7E8D93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FC5FAF-2256-40CF-89C2-7403CB0E9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78FE0-F5DA-4B92-BCA0-554BB1ED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E3F1-1865-4E05-919E-DD25ABD7F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0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C053-700F-45FD-9736-B1BB10F33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82FBC-8E32-4617-A726-7D0FCF741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5202-0667-4753-8418-D6BEB3BC0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D0E43-1624-41CD-BD72-67BDA1BC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9B4A-2AEE-4C0D-908E-5118AB7E8D93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C1C25-E407-417B-B584-2B823FF86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F5B80-A2FD-4DAD-9A6C-12FB037D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E3F1-1865-4E05-919E-DD25ABD7F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7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716A-C0C3-4292-89FB-8B3E3597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BA812C-688F-4115-8549-3B0EF0706E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9EBB0-4B2E-4950-8C95-7E09FD79F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9D1EC-4609-4862-A8E3-71EF735B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99B4A-2AEE-4C0D-908E-5118AB7E8D93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945B3-4FE4-4A7C-8565-1255D781A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BEA79-7085-4C0F-B97B-DFF3FC1D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7E3F1-1865-4E05-919E-DD25ABD7F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96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03615-1C23-4F4F-ADC0-1F524BC0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679B6-25EF-48CE-8723-F4AA379FA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5C57B-A32C-4AE1-A7A6-3CC0DAF4B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A99B4A-2AEE-4C0D-908E-5118AB7E8D93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DB124-270C-4DD7-8610-7781A5E4A9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4434F-9D89-43FE-9F3B-5BA5F5044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B7E3F1-1865-4E05-919E-DD25ABD7F6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81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ec.gov/" TargetMode="External"/><Relationship Id="rId5" Type="http://schemas.openxmlformats.org/officeDocument/2006/relationships/hyperlink" Target="http://www.finra.org/" TargetMode="External"/><Relationship Id="rId4" Type="http://schemas.openxmlformats.org/officeDocument/2006/relationships/hyperlink" Target="http://www.letsmakeaplan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care.gov/pubs/pdf/10050-medicare-and-you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rs.gov/retirement-plans/plan-participant-employee/retirement-topics-required-minimum-distributions-rmds" TargetMode="External"/><Relationship Id="rId4" Type="http://schemas.openxmlformats.org/officeDocument/2006/relationships/image" Target="../media/image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rs.gov/retirement-plans/retirement-plans-faqs-regarding-iras-distributions-withdrawals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212ED1-ECB2-4751-88EE-6E231810E5D8}"/>
              </a:ext>
            </a:extLst>
          </p:cNvPr>
          <p:cNvSpPr txBox="1"/>
          <p:nvPr/>
        </p:nvSpPr>
        <p:spPr>
          <a:xfrm>
            <a:off x="6195371" y="438727"/>
            <a:ext cx="568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Prelaunch Checklist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do and when to do it!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timothy.shirk@francisinvco.com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FAEADF-5D75-48F4-8A90-443D435A14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6347987"/>
            <a:ext cx="7259942" cy="587795"/>
          </a:xfrm>
          <a:prstGeom prst="rect">
            <a:avLst/>
          </a:prstGeom>
        </p:spPr>
      </p:pic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BF81A4C-B093-4780-B1A4-13FE95050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6" b="2120"/>
          <a:stretch/>
        </p:blipFill>
        <p:spPr>
          <a:xfrm>
            <a:off x="0" y="13176"/>
            <a:ext cx="12192000" cy="6831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06D2F2-B116-4913-BE7D-14665FD2F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20">
            <a:off x="7126924" y="4915372"/>
            <a:ext cx="964030" cy="9446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6052E1-1276-419B-8E65-46C0BE646295}"/>
              </a:ext>
            </a:extLst>
          </p:cNvPr>
          <p:cNvSpPr txBox="1"/>
          <p:nvPr/>
        </p:nvSpPr>
        <p:spPr>
          <a:xfrm rot="154143">
            <a:off x="2692648" y="948366"/>
            <a:ext cx="3394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Pre-launch Checklist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0DD498-B76B-4CCE-963B-0D5943D718A3}"/>
              </a:ext>
            </a:extLst>
          </p:cNvPr>
          <p:cNvSpPr txBox="1"/>
          <p:nvPr/>
        </p:nvSpPr>
        <p:spPr>
          <a:xfrm rot="173301" flipH="1">
            <a:off x="5835864" y="3571622"/>
            <a:ext cx="3984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02020"/>
                </a:solidFill>
                <a:latin typeface="Verdana Pro Black" panose="020B0604020202020204" pitchFamily="34" charset="0"/>
                <a:cs typeface="LilyUPC" panose="020B0502040204020203" pitchFamily="34" charset="-34"/>
              </a:rPr>
              <a:t>getting ready for </a:t>
            </a:r>
          </a:p>
        </p:txBody>
      </p:sp>
    </p:spTree>
    <p:extLst>
      <p:ext uri="{BB962C8B-B14F-4D97-AF65-F5344CB8AC3E}">
        <p14:creationId xmlns:p14="http://schemas.microsoft.com/office/powerpoint/2010/main" val="428410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488443-993D-4683-AB63-973B94F10FE1}"/>
              </a:ext>
            </a:extLst>
          </p:cNvPr>
          <p:cNvSpPr txBox="1">
            <a:spLocks/>
          </p:cNvSpPr>
          <p:nvPr/>
        </p:nvSpPr>
        <p:spPr>
          <a:xfrm>
            <a:off x="-1" y="-6732"/>
            <a:ext cx="12296633" cy="6871464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418"/>
          <a:stretch/>
        </p:blipFill>
        <p:spPr>
          <a:xfrm>
            <a:off x="3709151" y="-21"/>
            <a:ext cx="8482868" cy="68647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44150" y="292758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Run projection – define target date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Begin downshift in portfolio risk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a shift from Roth to pre-tax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4AB4F-CAC3-46FC-8464-E3F19E9276CB}"/>
              </a:ext>
            </a:extLst>
          </p:cNvPr>
          <p:cNvSpPr/>
          <p:nvPr/>
        </p:nvSpPr>
        <p:spPr>
          <a:xfrm>
            <a:off x="2445909" y="6418475"/>
            <a:ext cx="10652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Every situation is unique, seek qualified tax advice.  Francis Investment Counsel does not provide tax advice.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2C207-60AF-4E7C-A0CB-E8F9D192DCB4}"/>
              </a:ext>
            </a:extLst>
          </p:cNvPr>
          <p:cNvSpPr txBox="1"/>
          <p:nvPr/>
        </p:nvSpPr>
        <p:spPr>
          <a:xfrm>
            <a:off x="-1031522" y="242760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10-15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2414854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B5383D-D448-49C5-B8F5-4C4F12F9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69978"/>
            <a:ext cx="4826001" cy="1173700"/>
          </a:xfrm>
        </p:spPr>
        <p:txBody>
          <a:bodyPr anchor="t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Consider shift from Roth to pretax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52517F3-EF4D-424F-B8AE-57D15E9AB6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756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3" name="Picture 12" descr="A picture containing person, person, glasses&#10;&#10;Description automatically generated">
            <a:extLst>
              <a:ext uri="{FF2B5EF4-FFF2-40B4-BE49-F238E27FC236}">
                <a16:creationId xmlns:a16="http://schemas.microsoft.com/office/drawing/2014/main" id="{AABB2AAB-F9C5-4CD6-B468-BCB01AE520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" r="1" b="32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6" name="Content Placeholder 16">
            <a:extLst>
              <a:ext uri="{FF2B5EF4-FFF2-40B4-BE49-F238E27FC236}">
                <a16:creationId xmlns:a16="http://schemas.microsoft.com/office/drawing/2014/main" id="{5843EABA-5A1D-403B-B9E5-6A03992E9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Roth is a tax break on growth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Pretax is a tax break on contribution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9FE3F1-E2F6-401E-AAFE-DF8D1DF2346A}"/>
              </a:ext>
            </a:extLst>
          </p:cNvPr>
          <p:cNvSpPr/>
          <p:nvPr/>
        </p:nvSpPr>
        <p:spPr>
          <a:xfrm>
            <a:off x="769509" y="6550223"/>
            <a:ext cx="10652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Every situation is unique, seek qualified tax advice.  Francis Investment Counsel does not provide tax advice.</a:t>
            </a:r>
          </a:p>
        </p:txBody>
      </p:sp>
    </p:spTree>
    <p:extLst>
      <p:ext uri="{BB962C8B-B14F-4D97-AF65-F5344CB8AC3E}">
        <p14:creationId xmlns:p14="http://schemas.microsoft.com/office/powerpoint/2010/main" val="808307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38C91D-01B3-42C8-8790-A20CF0046DE4}"/>
              </a:ext>
            </a:extLst>
          </p:cNvPr>
          <p:cNvSpPr txBox="1">
            <a:spLocks/>
          </p:cNvSpPr>
          <p:nvPr/>
        </p:nvSpPr>
        <p:spPr>
          <a:xfrm>
            <a:off x="-1" y="-6732"/>
            <a:ext cx="12296634" cy="6871464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418"/>
          <a:stretch/>
        </p:blipFill>
        <p:spPr>
          <a:xfrm>
            <a:off x="3695509" y="-21"/>
            <a:ext cx="8482868" cy="68647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30508" y="292758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Run projection – define target date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Begin downshift in portfolio risk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a shift from Roth to pre-tax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Verify debt free by retirement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3DEFE-95FC-4B94-B805-FBBCF3F1FA12}"/>
              </a:ext>
            </a:extLst>
          </p:cNvPr>
          <p:cNvSpPr txBox="1"/>
          <p:nvPr/>
        </p:nvSpPr>
        <p:spPr>
          <a:xfrm>
            <a:off x="-1031522" y="242760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10-15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722479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C933AB-2F92-49EF-B30C-BB11B52F0290}"/>
              </a:ext>
            </a:extLst>
          </p:cNvPr>
          <p:cNvSpPr/>
          <p:nvPr/>
        </p:nvSpPr>
        <p:spPr>
          <a:xfrm>
            <a:off x="-1" y="-21"/>
            <a:ext cx="228601" cy="68580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2CBA86-FB23-45F8-AAAD-325EFD2663EB}"/>
              </a:ext>
            </a:extLst>
          </p:cNvPr>
          <p:cNvSpPr txBox="1">
            <a:spLocks/>
          </p:cNvSpPr>
          <p:nvPr/>
        </p:nvSpPr>
        <p:spPr>
          <a:xfrm>
            <a:off x="-1" y="-6732"/>
            <a:ext cx="12296633" cy="6871464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418"/>
          <a:stretch/>
        </p:blipFill>
        <p:spPr>
          <a:xfrm>
            <a:off x="3698551" y="-21"/>
            <a:ext cx="8482868" cy="68647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33550" y="292758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Run projection – define target date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Begin downshift in portfolio risk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a shift from Roth to pre-tax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Verify debt free by retirement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Build HSA balance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E14DE6-50E4-47A2-AFE4-4FB7211F82F3}"/>
              </a:ext>
            </a:extLst>
          </p:cNvPr>
          <p:cNvSpPr txBox="1"/>
          <p:nvPr/>
        </p:nvSpPr>
        <p:spPr>
          <a:xfrm>
            <a:off x="-1031522" y="242760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10-15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4148364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9FBF-418B-4325-A76A-F012206D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Build HSA balance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D203E-3976-4C8D-8187-262BC5E96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Tax free contributions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Tax free growth</a:t>
            </a:r>
          </a:p>
          <a:p>
            <a:r>
              <a:rPr lang="en-US" sz="2400" dirty="0">
                <a:solidFill>
                  <a:schemeClr val="bg1"/>
                </a:solidFill>
              </a:rPr>
              <a:t>Tax free distributions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(for qualified medical expenses)</a:t>
            </a:r>
          </a:p>
        </p:txBody>
      </p:sp>
      <p:pic>
        <p:nvPicPr>
          <p:cNvPr id="4" name="Picture 2" descr="Image result for money and healthcare">
            <a:extLst>
              <a:ext uri="{FF2B5EF4-FFF2-40B4-BE49-F238E27FC236}">
                <a16:creationId xmlns:a16="http://schemas.microsoft.com/office/drawing/2014/main" id="{3F422BBF-C78C-4AC4-A8B1-AF6C3043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80632" y="985653"/>
            <a:ext cx="5126736" cy="4731244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68810F-6A77-42A4-8374-FE29DEE10DE1}"/>
              </a:ext>
            </a:extLst>
          </p:cNvPr>
          <p:cNvSpPr/>
          <p:nvPr/>
        </p:nvSpPr>
        <p:spPr>
          <a:xfrm>
            <a:off x="769509" y="6550223"/>
            <a:ext cx="10652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https://www.irs.gov/publications/p969</a:t>
            </a:r>
          </a:p>
        </p:txBody>
      </p:sp>
    </p:spTree>
    <p:extLst>
      <p:ext uri="{BB962C8B-B14F-4D97-AF65-F5344CB8AC3E}">
        <p14:creationId xmlns:p14="http://schemas.microsoft.com/office/powerpoint/2010/main" val="3526337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9FBF-418B-4325-A76A-F012206D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Build HSA balance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D203E-3976-4C8D-8187-262BC5E96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Max out HSA contributions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Pay for current expenses out of pocket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Retain receipts for potential reimbursement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Invest balance based on investment horizon</a:t>
            </a:r>
          </a:p>
        </p:txBody>
      </p:sp>
      <p:pic>
        <p:nvPicPr>
          <p:cNvPr id="4" name="Picture 2" descr="Image result for money and healthcare">
            <a:extLst>
              <a:ext uri="{FF2B5EF4-FFF2-40B4-BE49-F238E27FC236}">
                <a16:creationId xmlns:a16="http://schemas.microsoft.com/office/drawing/2014/main" id="{3F422BBF-C78C-4AC4-A8B1-AF6C3043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80632" y="985653"/>
            <a:ext cx="5126736" cy="4731244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0B189A-A503-47D1-8F0D-920F661315D5}"/>
              </a:ext>
            </a:extLst>
          </p:cNvPr>
          <p:cNvSpPr/>
          <p:nvPr/>
        </p:nvSpPr>
        <p:spPr>
          <a:xfrm>
            <a:off x="769509" y="6550223"/>
            <a:ext cx="10652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https://www.irs.gov/publications/p969</a:t>
            </a:r>
          </a:p>
        </p:txBody>
      </p:sp>
    </p:spTree>
    <p:extLst>
      <p:ext uri="{BB962C8B-B14F-4D97-AF65-F5344CB8AC3E}">
        <p14:creationId xmlns:p14="http://schemas.microsoft.com/office/powerpoint/2010/main" val="344812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C933AB-2F92-49EF-B30C-BB11B52F0290}"/>
              </a:ext>
            </a:extLst>
          </p:cNvPr>
          <p:cNvSpPr/>
          <p:nvPr/>
        </p:nvSpPr>
        <p:spPr>
          <a:xfrm>
            <a:off x="-1" y="-21"/>
            <a:ext cx="12192001" cy="68580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44A7F3-7BBE-44D4-9117-62171C25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182" y="-11"/>
            <a:ext cx="12294343" cy="6858001"/>
          </a:xfrm>
          <a:solidFill>
            <a:srgbClr val="000000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418"/>
          <a:stretch/>
        </p:blipFill>
        <p:spPr>
          <a:xfrm>
            <a:off x="3746339" y="-21"/>
            <a:ext cx="8472982" cy="68647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78894" y="292758"/>
            <a:ext cx="6378416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Run projection – define target date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Begin downshift in portfolio risk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a shift from Roth to pre-tax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Verify debt free by retirement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Build HSA balance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Convert kids costs to financial priorities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catch up contributions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AD1DD-5E97-4E13-9B76-0CA2BBD728D5}"/>
              </a:ext>
            </a:extLst>
          </p:cNvPr>
          <p:cNvSpPr txBox="1"/>
          <p:nvPr/>
        </p:nvSpPr>
        <p:spPr>
          <a:xfrm>
            <a:off x="-1031522" y="242760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10-15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27363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299323-C827-4C8C-8471-D59AAA09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"/>
            <a:ext cx="12185162" cy="686474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36319"/>
          <a:stretch/>
        </p:blipFill>
        <p:spPr>
          <a:xfrm>
            <a:off x="3709151" y="1283342"/>
            <a:ext cx="8482868" cy="43955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44150" y="1640295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Define retirement lifestyle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D727C-E235-4925-BB4A-43584F4860AA}"/>
              </a:ext>
            </a:extLst>
          </p:cNvPr>
          <p:cNvSpPr txBox="1"/>
          <p:nvPr/>
        </p:nvSpPr>
        <p:spPr>
          <a:xfrm>
            <a:off x="-1031522" y="242760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5-10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1690446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723C-49D0-4579-A1E5-612283028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702952"/>
          </a:xfrm>
        </p:spPr>
        <p:txBody>
          <a:bodyPr>
            <a:noAutofit/>
          </a:bodyPr>
          <a:lstStyle/>
          <a:p>
            <a:r>
              <a:rPr lang="en-US" sz="4000" dirty="0"/>
              <a:t>Define retirement lifestyle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31CE6F-46C1-4309-816F-6B7A680295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60" y="1267383"/>
            <a:ext cx="3044697" cy="203233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house, outdoor, grass, building&#10;&#10;Description automatically generated">
            <a:extLst>
              <a:ext uri="{FF2B5EF4-FFF2-40B4-BE49-F238E27FC236}">
                <a16:creationId xmlns:a16="http://schemas.microsoft.com/office/drawing/2014/main" id="{30DA1F51-2EDB-49AA-99F8-EF851C4B0A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r="13900"/>
          <a:stretch/>
        </p:blipFill>
        <p:spPr>
          <a:xfrm>
            <a:off x="4612193" y="810882"/>
            <a:ext cx="1856946" cy="181257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17A2FB-5158-41DE-98ED-56D04A784C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33806" b="2"/>
          <a:stretch/>
        </p:blipFill>
        <p:spPr>
          <a:xfrm>
            <a:off x="1441533" y="4279769"/>
            <a:ext cx="1758551" cy="176203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866296-0622-4D4F-8DB8-32DBB82840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" r="28060"/>
          <a:stretch/>
        </p:blipFill>
        <p:spPr>
          <a:xfrm>
            <a:off x="4323497" y="3327157"/>
            <a:ext cx="2434338" cy="24949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DDA9-F4CC-4567-B95D-6BF5AD00A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623457"/>
            <a:ext cx="3732245" cy="3589615"/>
          </a:xfrm>
        </p:spPr>
        <p:txBody>
          <a:bodyPr>
            <a:normAutofit/>
          </a:bodyPr>
          <a:lstStyle/>
          <a:p>
            <a:r>
              <a:rPr lang="en-US" sz="2400" dirty="0"/>
              <a:t>Where you will live</a:t>
            </a:r>
          </a:p>
          <a:p>
            <a:r>
              <a:rPr lang="en-US" sz="2400" dirty="0"/>
              <a:t>Lifestyle you desire</a:t>
            </a:r>
          </a:p>
          <a:p>
            <a:r>
              <a:rPr lang="en-US" sz="2400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2800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299323-C827-4C8C-8471-D59AAA09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"/>
            <a:ext cx="12185162" cy="686474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36319"/>
          <a:stretch/>
        </p:blipFill>
        <p:spPr>
          <a:xfrm>
            <a:off x="3709151" y="1283342"/>
            <a:ext cx="8482868" cy="43955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44150" y="1640295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Define retirement lifestyle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 income need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D727C-E235-4925-BB4A-43584F4860AA}"/>
              </a:ext>
            </a:extLst>
          </p:cNvPr>
          <p:cNvSpPr txBox="1"/>
          <p:nvPr/>
        </p:nvSpPr>
        <p:spPr>
          <a:xfrm>
            <a:off x="-1031522" y="242760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5-10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102249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075" y="159205"/>
            <a:ext cx="10406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moneyadviceatwork.com/foth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32" y="2077823"/>
            <a:ext cx="2626153" cy="2626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33" y="5618293"/>
            <a:ext cx="1534733" cy="9378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0815" y="1220703"/>
            <a:ext cx="70347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employer sponsors this great benefit!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0" indent="-257160">
              <a:buFont typeface="Wingdings" panose="05000000000000000000" pitchFamily="2" charset="2"/>
              <a:buChar char="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Sales-free money advice</a:t>
            </a:r>
          </a:p>
          <a:p>
            <a:pPr marL="257160" indent="-257160">
              <a:buFont typeface="Wingdings" panose="05000000000000000000" pitchFamily="2" charset="2"/>
              <a:buChar char="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0" indent="-257160">
              <a:buFont typeface="Wingdings" panose="05000000000000000000" pitchFamily="2" charset="2"/>
              <a:buChar char="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Confidential with no jargon or judgment</a:t>
            </a:r>
          </a:p>
          <a:p>
            <a:pPr marL="257160" indent="-257160">
              <a:buFont typeface="Wingdings" panose="05000000000000000000" pitchFamily="2" charset="2"/>
              <a:buChar char="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0" indent="-257160">
              <a:buFont typeface="Wingdings" panose="05000000000000000000" pitchFamily="2" charset="2"/>
              <a:buChar char="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Any money topic is on the table</a:t>
            </a:r>
          </a:p>
          <a:p>
            <a:pPr marL="257160" indent="-257160">
              <a:buFont typeface="Wingdings" panose="05000000000000000000" pitchFamily="2" charset="2"/>
              <a:buChar char="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0" indent="-257160">
              <a:buFont typeface="Wingdings" panose="05000000000000000000" pitchFamily="2" charset="2"/>
              <a:buChar char="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No copays, part of 401(k) fees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DCE9F0-E96C-4323-9BED-7B74687A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72BB9-4141-4DAE-81BB-240C2270EF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8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99965-8CF2-4D1D-9B21-B5D85B66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Estimate income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1DF6F-108B-4CAB-B6CE-B2294A828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7637" y="1701247"/>
            <a:ext cx="3813234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Top down</a:t>
            </a:r>
          </a:p>
          <a:p>
            <a:pPr lvl="1"/>
            <a:r>
              <a:rPr lang="en-US" dirty="0"/>
              <a:t>Current income</a:t>
            </a:r>
          </a:p>
          <a:p>
            <a:pPr lvl="1"/>
            <a:r>
              <a:rPr lang="en-US" dirty="0"/>
              <a:t>Minus non-retirement expenses</a:t>
            </a:r>
          </a:p>
          <a:p>
            <a:pPr lvl="1"/>
            <a:r>
              <a:rPr lang="en-US" dirty="0"/>
              <a:t>Plus, increased expenses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D0080-F16A-44D9-9669-2DFCF2314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9458" y="1701247"/>
            <a:ext cx="3197701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Bottom up</a:t>
            </a:r>
          </a:p>
          <a:p>
            <a:pPr lvl="1"/>
            <a:r>
              <a:rPr lang="en-US" dirty="0"/>
              <a:t>Build retirement budget</a:t>
            </a:r>
          </a:p>
          <a:p>
            <a:pPr lvl="1"/>
            <a:r>
              <a:rPr lang="en-US" dirty="0"/>
              <a:t>Don’t forget increased costs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5B7C8D-3CB6-400D-95CB-81FBE50BDC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5" y="4292600"/>
            <a:ext cx="3104882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2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299323-C827-4C8C-8471-D59AAA09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"/>
            <a:ext cx="12185162" cy="686474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36319"/>
          <a:stretch/>
        </p:blipFill>
        <p:spPr>
          <a:xfrm>
            <a:off x="3709151" y="1283342"/>
            <a:ext cx="8482868" cy="43955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44150" y="1640295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Define retirement lifestyle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 income need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 Social Security and pension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D727C-E235-4925-BB4A-43584F4860AA}"/>
              </a:ext>
            </a:extLst>
          </p:cNvPr>
          <p:cNvSpPr txBox="1"/>
          <p:nvPr/>
        </p:nvSpPr>
        <p:spPr>
          <a:xfrm>
            <a:off x="-1031522" y="242760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5-10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3653412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7456ED-B4D8-4E3F-8095-F666A7341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5" r="1530" b="-1"/>
          <a:stretch/>
        </p:blipFill>
        <p:spPr>
          <a:xfrm>
            <a:off x="-3008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05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299323-C827-4C8C-8471-D59AAA09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"/>
            <a:ext cx="12185162" cy="686474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36319"/>
          <a:stretch/>
        </p:blipFill>
        <p:spPr>
          <a:xfrm>
            <a:off x="3709151" y="1283342"/>
            <a:ext cx="8482868" cy="43955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44150" y="1640295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Define retirement lifestyle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 income need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 Social Security and pension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 building retirement cash position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D727C-E235-4925-BB4A-43584F4860AA}"/>
              </a:ext>
            </a:extLst>
          </p:cNvPr>
          <p:cNvSpPr txBox="1"/>
          <p:nvPr/>
        </p:nvSpPr>
        <p:spPr>
          <a:xfrm>
            <a:off x="-1031522" y="242760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5-10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1934379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2E476-0E0B-484B-8056-E49C84FD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Start building retirement account cash position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E1A0E71-C816-4E79-AAA0-B1CAE6854A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0" t="17976" r="7985" b="1772"/>
          <a:stretch/>
        </p:blipFill>
        <p:spPr>
          <a:xfrm>
            <a:off x="6475035" y="1007617"/>
            <a:ext cx="3482431" cy="60767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8553B9-72CF-4870-95F8-44E76ED3D7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9" t="25993" r="37871" b="5462"/>
          <a:stretch/>
        </p:blipFill>
        <p:spPr>
          <a:xfrm>
            <a:off x="1259122" y="1409546"/>
            <a:ext cx="4641197" cy="5496297"/>
          </a:xfrm>
          <a:prstGeom prst="rect">
            <a:avLst/>
          </a:prstGeom>
        </p:spPr>
      </p:pic>
      <p:sp>
        <p:nvSpPr>
          <p:cNvPr id="31" name="AutoShape 5">
            <a:extLst>
              <a:ext uri="{FF2B5EF4-FFF2-40B4-BE49-F238E27FC236}">
                <a16:creationId xmlns:a16="http://schemas.microsoft.com/office/drawing/2014/main" id="{28CBFDA2-D318-4B87-9E7B-032D07CAB47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 rot="20790411" flipH="1">
            <a:off x="2772755" y="2378576"/>
            <a:ext cx="3316288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09B9D495-E7ED-4B44-A43B-96B6E9268C0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750091" y="3834530"/>
            <a:ext cx="243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b="1" i="1" dirty="0">
                <a:solidFill>
                  <a:srgbClr val="000099"/>
                </a:solidFill>
              </a:rPr>
              <a:t>3 – 5 Years of Needed Income </a:t>
            </a:r>
          </a:p>
        </p:txBody>
      </p:sp>
      <p:sp>
        <p:nvSpPr>
          <p:cNvPr id="36" name="TextBox 9">
            <a:extLst>
              <a:ext uri="{FF2B5EF4-FFF2-40B4-BE49-F238E27FC236}">
                <a16:creationId xmlns:a16="http://schemas.microsoft.com/office/drawing/2014/main" id="{E68FC30F-B0F2-4052-ABDB-6CBBC33D1F0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73127" y="3936506"/>
            <a:ext cx="243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b="1" i="1" dirty="0">
                <a:solidFill>
                  <a:srgbClr val="000099"/>
                </a:solidFill>
              </a:rPr>
              <a:t>Moderate</a:t>
            </a:r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C87D860A-2719-4EAF-8735-31B675CCFF7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03717" y="4243012"/>
            <a:ext cx="243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b="1" i="1" dirty="0">
                <a:solidFill>
                  <a:srgbClr val="000099"/>
                </a:solidFill>
              </a:rPr>
              <a:t>Stock/Bond Mix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EC76C-82E1-4073-A9A8-3BDE8B421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851" y="2297683"/>
            <a:ext cx="714375" cy="36195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64FA4709-A532-48D4-92C7-65E072B7D762}"/>
              </a:ext>
            </a:extLst>
          </p:cNvPr>
          <p:cNvSpPr txBox="1">
            <a:spLocks/>
          </p:cNvSpPr>
          <p:nvPr/>
        </p:nvSpPr>
        <p:spPr>
          <a:xfrm>
            <a:off x="2377205" y="6292542"/>
            <a:ext cx="3184172" cy="561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/>
              <a:t>Cash Bucket 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118E2291-A919-4C2A-AD72-DDCF39EFD616}"/>
              </a:ext>
            </a:extLst>
          </p:cNvPr>
          <p:cNvSpPr txBox="1">
            <a:spLocks/>
          </p:cNvSpPr>
          <p:nvPr/>
        </p:nvSpPr>
        <p:spPr>
          <a:xfrm>
            <a:off x="6475035" y="6304858"/>
            <a:ext cx="3184172" cy="561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/>
              <a:t>Growth Bucket </a:t>
            </a:r>
          </a:p>
        </p:txBody>
      </p:sp>
    </p:spTree>
    <p:extLst>
      <p:ext uri="{BB962C8B-B14F-4D97-AF65-F5344CB8AC3E}">
        <p14:creationId xmlns:p14="http://schemas.microsoft.com/office/powerpoint/2010/main" val="143059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299323-C827-4C8C-8471-D59AAA09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"/>
            <a:ext cx="12185162" cy="686474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36319"/>
          <a:stretch/>
        </p:blipFill>
        <p:spPr>
          <a:xfrm>
            <a:off x="3709151" y="1283342"/>
            <a:ext cx="8482868" cy="43955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44150" y="1640295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Define retirement lifestyle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 income need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 Social Security and pension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 building retirement cash position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opening a Roth IRA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D727C-E235-4925-BB4A-43584F4860AA}"/>
              </a:ext>
            </a:extLst>
          </p:cNvPr>
          <p:cNvSpPr txBox="1"/>
          <p:nvPr/>
        </p:nvSpPr>
        <p:spPr>
          <a:xfrm>
            <a:off x="-1031522" y="242760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5-10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438593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9484A9-15E4-41AA-94DA-7E2E9FE7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074" y="1203468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</a:rPr>
              <a:t>Consider opening a Roth IRA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984BC8-E0E1-4A21-ACEB-E2525D441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" y="1015294"/>
            <a:ext cx="6436548" cy="482741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79E04AE-0794-44B8-8161-341D302D7956}"/>
              </a:ext>
            </a:extLst>
          </p:cNvPr>
          <p:cNvSpPr/>
          <p:nvPr/>
        </p:nvSpPr>
        <p:spPr>
          <a:xfrm>
            <a:off x="769509" y="6550223"/>
            <a:ext cx="10652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Every situation is unique, seek qualified tax advice.  Francis Investment Counsel does not provide tax advice.</a:t>
            </a:r>
          </a:p>
        </p:txBody>
      </p:sp>
    </p:spTree>
    <p:extLst>
      <p:ext uri="{BB962C8B-B14F-4D97-AF65-F5344CB8AC3E}">
        <p14:creationId xmlns:p14="http://schemas.microsoft.com/office/powerpoint/2010/main" val="4270208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544A7F3-7BBE-44D4-9117-62171C25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"/>
            <a:ext cx="12185162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59226"/>
          <a:stretch/>
        </p:blipFill>
        <p:spPr>
          <a:xfrm>
            <a:off x="3709155" y="1764610"/>
            <a:ext cx="8482868" cy="27271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44154" y="2057389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financial management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D58E0-7102-4119-98C9-DAA9218A5698}"/>
              </a:ext>
            </a:extLst>
          </p:cNvPr>
          <p:cNvSpPr txBox="1"/>
          <p:nvPr/>
        </p:nvSpPr>
        <p:spPr>
          <a:xfrm>
            <a:off x="-1111732" y="260607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4093330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A77CC-389D-4E25-9397-DEBC49C1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Will you continue to invest or buy a promise?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760B9-3DAE-4238-9F88-B18CBD737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75676" y="1556671"/>
            <a:ext cx="3854195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Continued Investment</a:t>
            </a:r>
          </a:p>
          <a:p>
            <a:r>
              <a:rPr lang="en-US" sz="2400" dirty="0"/>
              <a:t>IRA or Company Plan</a:t>
            </a:r>
          </a:p>
          <a:p>
            <a:r>
              <a:rPr lang="en-US" sz="2400" dirty="0"/>
              <a:t>Allows for continued growth</a:t>
            </a:r>
          </a:p>
          <a:p>
            <a:r>
              <a:rPr lang="en-US" sz="2400" dirty="0"/>
              <a:t>Allows for a more moderate position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D40B9-38EA-461C-8BB8-9464DAD83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8050" y="1556671"/>
            <a:ext cx="3596016" cy="436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Purchase of a promise</a:t>
            </a:r>
          </a:p>
          <a:p>
            <a:r>
              <a:rPr lang="en-US" sz="2400" dirty="0"/>
              <a:t>Purchase of immediate annuity</a:t>
            </a:r>
          </a:p>
          <a:p>
            <a:r>
              <a:rPr lang="en-US" sz="2400" dirty="0"/>
              <a:t>Insures against running out of money</a:t>
            </a:r>
          </a:p>
          <a:p>
            <a:r>
              <a:rPr lang="en-US" sz="2400" dirty="0"/>
              <a:t>Requires more conservative position</a:t>
            </a:r>
          </a:p>
        </p:txBody>
      </p:sp>
    </p:spTree>
    <p:extLst>
      <p:ext uri="{BB962C8B-B14F-4D97-AF65-F5344CB8AC3E}">
        <p14:creationId xmlns:p14="http://schemas.microsoft.com/office/powerpoint/2010/main" val="272388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106424-25B9-4AEA-8769-E4F0664D8D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6A7F48-4A9C-4466-A5D4-819CF2B6894B}"/>
              </a:ext>
            </a:extLst>
          </p:cNvPr>
          <p:cNvSpPr txBox="1"/>
          <p:nvPr/>
        </p:nvSpPr>
        <p:spPr>
          <a:xfrm>
            <a:off x="958832" y="5855898"/>
            <a:ext cx="9989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Retirement Plan or IRA?</a:t>
            </a:r>
          </a:p>
        </p:txBody>
      </p:sp>
    </p:spTree>
    <p:extLst>
      <p:ext uri="{BB962C8B-B14F-4D97-AF65-F5344CB8AC3E}">
        <p14:creationId xmlns:p14="http://schemas.microsoft.com/office/powerpoint/2010/main" val="1393989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94E16D-E5D9-4353-BA9B-2AA281EC7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206" y="170006"/>
            <a:ext cx="5151108" cy="66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15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544A7F3-7BBE-44D4-9117-62171C25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"/>
            <a:ext cx="12185162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59226"/>
          <a:stretch/>
        </p:blipFill>
        <p:spPr>
          <a:xfrm>
            <a:off x="3709155" y="1764610"/>
            <a:ext cx="8482868" cy="27271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44154" y="2057389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financial management plan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long term care insurance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D58E0-7102-4119-98C9-DAA9218A5698}"/>
              </a:ext>
            </a:extLst>
          </p:cNvPr>
          <p:cNvSpPr txBox="1"/>
          <p:nvPr/>
        </p:nvSpPr>
        <p:spPr>
          <a:xfrm>
            <a:off x="-1111732" y="260607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2557459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n old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B19A5BEB-EA1E-4684-A43F-E4E2052F51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" r="29610" b="4020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A27B1-74EF-4B4A-9E89-3E5FF7491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29" y="1087156"/>
            <a:ext cx="6555197" cy="1124712"/>
          </a:xfrm>
        </p:spPr>
        <p:txBody>
          <a:bodyPr anchor="b">
            <a:noAutofit/>
          </a:bodyPr>
          <a:lstStyle/>
          <a:p>
            <a:r>
              <a:rPr lang="en-US" sz="4000" dirty="0"/>
              <a:t>Consider long term care insurance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ADB9-F84E-45C1-BDD6-55EAA241F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055106" cy="3207258"/>
          </a:xfrm>
        </p:spPr>
        <p:txBody>
          <a:bodyPr anchor="t">
            <a:noAutofit/>
          </a:bodyPr>
          <a:lstStyle/>
          <a:p>
            <a:r>
              <a:rPr lang="en-US" sz="2400" dirty="0"/>
              <a:t>60 is generally better than 50</a:t>
            </a:r>
          </a:p>
          <a:p>
            <a:r>
              <a:rPr lang="en-US" sz="2400" dirty="0"/>
              <a:t>Can you self-insure?</a:t>
            </a:r>
          </a:p>
          <a:p>
            <a:r>
              <a:rPr lang="en-US" sz="2400" dirty="0"/>
              <a:t>Focus on benefit size over duration</a:t>
            </a:r>
          </a:p>
          <a:p>
            <a:r>
              <a:rPr lang="en-US" sz="2400" dirty="0"/>
              <a:t>Beware of the impact of inflation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C9729C-C569-4A7C-9AE1-73B962D4DD22}"/>
              </a:ext>
            </a:extLst>
          </p:cNvPr>
          <p:cNvSpPr/>
          <p:nvPr/>
        </p:nvSpPr>
        <p:spPr>
          <a:xfrm>
            <a:off x="769509" y="6550223"/>
            <a:ext cx="10652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www.longtermcare.gov</a:t>
            </a:r>
          </a:p>
        </p:txBody>
      </p:sp>
    </p:spTree>
    <p:extLst>
      <p:ext uri="{BB962C8B-B14F-4D97-AF65-F5344CB8AC3E}">
        <p14:creationId xmlns:p14="http://schemas.microsoft.com/office/powerpoint/2010/main" val="144863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44A7F3-7BBE-44D4-9117-62171C25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"/>
            <a:ext cx="12185162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59226"/>
          <a:stretch/>
        </p:blipFill>
        <p:spPr>
          <a:xfrm>
            <a:off x="3709155" y="1764610"/>
            <a:ext cx="8482868" cy="27271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44154" y="2057389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financial management plan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long term care insurance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Update Social Security and Pension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D58E0-7102-4119-98C9-DAA9218A5698}"/>
              </a:ext>
            </a:extLst>
          </p:cNvPr>
          <p:cNvSpPr txBox="1"/>
          <p:nvPr/>
        </p:nvSpPr>
        <p:spPr>
          <a:xfrm>
            <a:off x="-1111732" y="260607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1310839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B69B495-05A6-4419-AF2C-6720DEAF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2" y="-6753"/>
            <a:ext cx="12185161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3986"/>
          <a:stretch/>
        </p:blipFill>
        <p:spPr>
          <a:xfrm>
            <a:off x="3628944" y="834168"/>
            <a:ext cx="8482868" cy="52939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4963943" y="1126946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Asset allocation at retirement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B91A8-09C8-4BC2-982E-E59CC258CA06}"/>
              </a:ext>
            </a:extLst>
          </p:cNvPr>
          <p:cNvSpPr txBox="1"/>
          <p:nvPr/>
        </p:nvSpPr>
        <p:spPr>
          <a:xfrm>
            <a:off x="-1150644" y="2519844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Year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3173989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A56732-6742-484E-BF1B-3E717E560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39"/>
          <a:stretch/>
        </p:blipFill>
        <p:spPr>
          <a:xfrm>
            <a:off x="20" y="15309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5A34F3-854E-440A-85D6-911A32A3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75" y="428889"/>
            <a:ext cx="78708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Land asset allocation at retirement level.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334C3-907A-4314-A013-45531522171A}"/>
              </a:ext>
            </a:extLst>
          </p:cNvPr>
          <p:cNvSpPr/>
          <p:nvPr/>
        </p:nvSpPr>
        <p:spPr>
          <a:xfrm>
            <a:off x="9398000" y="1384301"/>
            <a:ext cx="1016000" cy="3835400"/>
          </a:xfrm>
          <a:prstGeom prst="rect">
            <a:avLst/>
          </a:prstGeom>
          <a:noFill/>
          <a:ln w="57150">
            <a:solidFill>
              <a:srgbClr val="D12B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0DBAB2-7426-41A8-90C0-7B54D7B9323E}"/>
              </a:ext>
            </a:extLst>
          </p:cNvPr>
          <p:cNvSpPr/>
          <p:nvPr/>
        </p:nvSpPr>
        <p:spPr>
          <a:xfrm>
            <a:off x="5805889" y="6427872"/>
            <a:ext cx="6235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Illustration represents the Vanguard Target Retirement Funds.  </a:t>
            </a:r>
          </a:p>
          <a:p>
            <a:pPr algn="r"/>
            <a:r>
              <a:rPr lang="en-US" sz="1200" dirty="0"/>
              <a:t>Not a specific recommendation, for illustration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808506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B69B495-05A6-4419-AF2C-6720DEAF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2" y="-6753"/>
            <a:ext cx="12185161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3986"/>
          <a:stretch/>
        </p:blipFill>
        <p:spPr>
          <a:xfrm>
            <a:off x="3628944" y="834168"/>
            <a:ext cx="8482868" cy="52939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4963943" y="1126946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Asset allocation at retirement level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Interview and select an advisor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B91A8-09C8-4BC2-982E-E59CC258CA06}"/>
              </a:ext>
            </a:extLst>
          </p:cNvPr>
          <p:cNvSpPr txBox="1"/>
          <p:nvPr/>
        </p:nvSpPr>
        <p:spPr>
          <a:xfrm>
            <a:off x="-1150644" y="2519844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Year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2559179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3E0C7-61A2-44B8-A3CC-15EC4E530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000" dirty="0"/>
              <a:t>Interview and select an advisor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AFB0-75EE-4263-880A-520134A5E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9" r="664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BAAD0-408B-4D73-80A9-F828D3C65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956489" cy="3770272"/>
          </a:xfrm>
        </p:spPr>
        <p:txBody>
          <a:bodyPr>
            <a:normAutofit/>
          </a:bodyPr>
          <a:lstStyle/>
          <a:p>
            <a:r>
              <a:rPr lang="en-US" sz="2400" dirty="0"/>
              <a:t>Fiduciary vs. salesperson</a:t>
            </a:r>
          </a:p>
          <a:p>
            <a:r>
              <a:rPr lang="en-US" sz="2400" dirty="0"/>
              <a:t>Look for “Fee Only” structure</a:t>
            </a:r>
          </a:p>
          <a:p>
            <a:r>
              <a:rPr lang="en-US" sz="2400" dirty="0"/>
              <a:t>Consider CFP</a:t>
            </a:r>
            <a:r>
              <a:rPr lang="en-US" sz="2400" baseline="30000" dirty="0"/>
              <a:t>®</a:t>
            </a:r>
            <a:r>
              <a:rPr lang="en-US" sz="2400" dirty="0"/>
              <a:t> certificate holder</a:t>
            </a:r>
          </a:p>
          <a:p>
            <a:r>
              <a:rPr lang="en-US" sz="2400" dirty="0"/>
              <a:t>Review experience and disciplinary history</a:t>
            </a:r>
          </a:p>
          <a:p>
            <a:pPr marL="457200" lvl="1" indent="0">
              <a:buNone/>
            </a:pPr>
            <a:r>
              <a:rPr lang="en-US" dirty="0">
                <a:hlinkClick r:id="rId4"/>
              </a:rPr>
              <a:t>www.letsmakeaplan.org</a:t>
            </a:r>
            <a:r>
              <a:rPr lang="en-US" dirty="0"/>
              <a:t> (CFP</a:t>
            </a:r>
            <a:r>
              <a:rPr lang="en-US" baseline="30000" dirty="0"/>
              <a:t>®</a:t>
            </a:r>
            <a:r>
              <a:rPr lang="en-US" dirty="0"/>
              <a:t>)</a:t>
            </a:r>
          </a:p>
          <a:p>
            <a:pPr marL="457200" lvl="1" indent="0">
              <a:buNone/>
            </a:pPr>
            <a:r>
              <a:rPr lang="en-US" dirty="0">
                <a:hlinkClick r:id="rId5"/>
              </a:rPr>
              <a:t>www.finra.org</a:t>
            </a:r>
            <a:r>
              <a:rPr lang="en-US" dirty="0"/>
              <a:t> (Broker)</a:t>
            </a:r>
          </a:p>
          <a:p>
            <a:pPr marL="457200" lvl="1" indent="0">
              <a:buNone/>
            </a:pPr>
            <a:r>
              <a:rPr lang="en-US" dirty="0">
                <a:hlinkClick r:id="rId6"/>
              </a:rPr>
              <a:t>www.sec.gov</a:t>
            </a:r>
            <a:r>
              <a:rPr lang="en-US" dirty="0"/>
              <a:t> (Advisor)</a:t>
            </a:r>
          </a:p>
        </p:txBody>
      </p:sp>
    </p:spTree>
    <p:extLst>
      <p:ext uri="{BB962C8B-B14F-4D97-AF65-F5344CB8AC3E}">
        <p14:creationId xmlns:p14="http://schemas.microsoft.com/office/powerpoint/2010/main" val="191720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B69B495-05A6-4419-AF2C-6720DEAF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2" y="-6753"/>
            <a:ext cx="12185161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3986"/>
          <a:stretch/>
        </p:blipFill>
        <p:spPr>
          <a:xfrm>
            <a:off x="3628944" y="834168"/>
            <a:ext cx="8482868" cy="52939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4963943" y="1126946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Asset allocation at retirement level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Interview and select an advisor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Consolidate retirement accounts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B91A8-09C8-4BC2-982E-E59CC258CA06}"/>
              </a:ext>
            </a:extLst>
          </p:cNvPr>
          <p:cNvSpPr txBox="1"/>
          <p:nvPr/>
        </p:nvSpPr>
        <p:spPr>
          <a:xfrm>
            <a:off x="-1150644" y="2519844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Year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3192588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cup, indoor, sitting&#10;&#10;Description automatically generated">
            <a:extLst>
              <a:ext uri="{FF2B5EF4-FFF2-40B4-BE49-F238E27FC236}">
                <a16:creationId xmlns:a16="http://schemas.microsoft.com/office/drawing/2014/main" id="{5E052E52-30F1-4022-BE2A-5668DDDB2A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8" r="-1" b="7757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EF9A42-7AAA-45F3-BCED-25DA41925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09083"/>
            <a:ext cx="2889504" cy="1345997"/>
          </a:xfrm>
        </p:spPr>
        <p:txBody>
          <a:bodyPr anchor="ctr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Consolidate multiple accounts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97041-9883-478C-B8AF-E15E9DED0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May reduce fees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Makes asset allocation simpler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Allows for simpler withdrawals</a:t>
            </a:r>
          </a:p>
        </p:txBody>
      </p:sp>
    </p:spTree>
    <p:extLst>
      <p:ext uri="{BB962C8B-B14F-4D97-AF65-F5344CB8AC3E}">
        <p14:creationId xmlns:p14="http://schemas.microsoft.com/office/powerpoint/2010/main" val="385921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B69B495-05A6-4419-AF2C-6720DEAF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2" y="-6753"/>
            <a:ext cx="12185161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3986"/>
          <a:stretch/>
        </p:blipFill>
        <p:spPr>
          <a:xfrm>
            <a:off x="3628944" y="834168"/>
            <a:ext cx="8482868" cy="52939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4963943" y="1126946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Asset allocation at retirement level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Interview and select an advisor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Consolidate retirement accounts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Social Security file date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B91A8-09C8-4BC2-982E-E59CC258CA06}"/>
              </a:ext>
            </a:extLst>
          </p:cNvPr>
          <p:cNvSpPr txBox="1"/>
          <p:nvPr/>
        </p:nvSpPr>
        <p:spPr>
          <a:xfrm>
            <a:off x="-1150644" y="2519844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Year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221517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C6D04D-6942-43A3-994E-BE5CA10E1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</a:rPr>
              <a:t>This is your launch date!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B2CD4EC0-4269-41DF-BC27-9EC1A57A7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1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83E34-35DC-46B4-BDDF-074E368A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Determine Social Security file date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592EB-2EC5-41A3-9E46-73A236FCA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769386" cy="286228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Apply for benefits 4 months in advance of start date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Visit local Social Security office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Apply online </a:t>
            </a:r>
          </a:p>
          <a:p>
            <a:pPr marL="168275" indent="0">
              <a:buNone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(unless survivor benefits)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460C74-67F0-42D1-BEED-1BAC3DDBA4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9" r="-1" b="-1"/>
          <a:stretch/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F3643C0-9F8F-45BC-8B32-C3DE71958359}"/>
              </a:ext>
            </a:extLst>
          </p:cNvPr>
          <p:cNvSpPr/>
          <p:nvPr/>
        </p:nvSpPr>
        <p:spPr>
          <a:xfrm>
            <a:off x="769509" y="6605643"/>
            <a:ext cx="10652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www.ssa.gov</a:t>
            </a:r>
          </a:p>
        </p:txBody>
      </p:sp>
    </p:spTree>
    <p:extLst>
      <p:ext uri="{BB962C8B-B14F-4D97-AF65-F5344CB8AC3E}">
        <p14:creationId xmlns:p14="http://schemas.microsoft.com/office/powerpoint/2010/main" val="20526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B69B495-05A6-4419-AF2C-6720DEAF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2" y="-6753"/>
            <a:ext cx="12185161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3986"/>
          <a:stretch/>
        </p:blipFill>
        <p:spPr>
          <a:xfrm>
            <a:off x="3628944" y="834168"/>
            <a:ext cx="8482868" cy="52939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4963943" y="1126946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Asset allocation at retirement level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Interview and select an advisor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Consolidate retirement accounts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Social Security file date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Familiarize yourself with Medicare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B91A8-09C8-4BC2-982E-E59CC258CA06}"/>
              </a:ext>
            </a:extLst>
          </p:cNvPr>
          <p:cNvSpPr txBox="1"/>
          <p:nvPr/>
        </p:nvSpPr>
        <p:spPr>
          <a:xfrm>
            <a:off x="-1150644" y="2519844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Year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2429557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E80F29-327D-43AF-B35A-BC7992491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813" y="181142"/>
            <a:ext cx="4714374" cy="60377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0EC9FE-0E0D-44C0-B1A7-3498D5E0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5905500"/>
            <a:ext cx="9220200" cy="1143000"/>
          </a:xfrm>
        </p:spPr>
        <p:txBody>
          <a:bodyPr/>
          <a:lstStyle/>
          <a:p>
            <a:r>
              <a:rPr lang="en-US" sz="2400" dirty="0">
                <a:hlinkClick r:id="rId3"/>
              </a:rPr>
              <a:t>https://www.medicare.gov/pubs/pdf/10050-medicare-and-you.pdf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5463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spectacles, goggles&#10;&#10;Description automatically generated">
            <a:extLst>
              <a:ext uri="{FF2B5EF4-FFF2-40B4-BE49-F238E27FC236}">
                <a16:creationId xmlns:a16="http://schemas.microsoft.com/office/drawing/2014/main" id="{23714F01-63BA-409A-A04E-87259E58F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5"/>
          <a:stretch/>
        </p:blipFill>
        <p:spPr>
          <a:xfrm>
            <a:off x="0" y="0"/>
            <a:ext cx="9181508" cy="6858000"/>
          </a:xfrm>
          <a:prstGeom prst="rect">
            <a:avLst/>
          </a:prstGeom>
        </p:spPr>
      </p:pic>
      <p:pic>
        <p:nvPicPr>
          <p:cNvPr id="6" name="Picture 5" descr="A picture containing person, spectacles, goggles&#10;&#10;Description automatically generated">
            <a:extLst>
              <a:ext uri="{FF2B5EF4-FFF2-40B4-BE49-F238E27FC236}">
                <a16:creationId xmlns:a16="http://schemas.microsoft.com/office/drawing/2014/main" id="{274CF6C9-F6D9-4524-9D31-907976E43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0" r="9775"/>
          <a:stretch/>
        </p:blipFill>
        <p:spPr>
          <a:xfrm>
            <a:off x="9048454" y="0"/>
            <a:ext cx="3143546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671EBE5-67EA-469A-B45E-9FE1C0E99A9D}"/>
              </a:ext>
            </a:extLst>
          </p:cNvPr>
          <p:cNvSpPr txBox="1">
            <a:spLocks/>
          </p:cNvSpPr>
          <p:nvPr/>
        </p:nvSpPr>
        <p:spPr>
          <a:xfrm>
            <a:off x="6400800" y="1905000"/>
            <a:ext cx="44958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for Medicare at</a:t>
            </a:r>
          </a:p>
          <a:p>
            <a:r>
              <a:rPr lang="en-US" sz="4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 65</a:t>
            </a:r>
          </a:p>
        </p:txBody>
      </p:sp>
    </p:spTree>
    <p:extLst>
      <p:ext uri="{BB962C8B-B14F-4D97-AF65-F5344CB8AC3E}">
        <p14:creationId xmlns:p14="http://schemas.microsoft.com/office/powerpoint/2010/main" val="744774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's hand on a calculator&#10;&#10;Description automatically generated with low confidence">
            <a:extLst>
              <a:ext uri="{FF2B5EF4-FFF2-40B4-BE49-F238E27FC236}">
                <a16:creationId xmlns:a16="http://schemas.microsoft.com/office/drawing/2014/main" id="{C791BB4F-DCC6-4597-A8BD-4A74D6380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0"/>
            <a:ext cx="12192000" cy="68369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5241" y="1567241"/>
            <a:ext cx="6813939" cy="685800"/>
          </a:xfrm>
        </p:spPr>
        <p:txBody>
          <a:bodyPr>
            <a:normAutofit fontScale="92500" lnSpcReduction="20000"/>
          </a:bodyPr>
          <a:lstStyle/>
          <a:p>
            <a:pPr marL="566738" lvl="1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</a:rPr>
              <a:t>National Healthcare Exchange (Obamacare)</a:t>
            </a:r>
          </a:p>
          <a:p>
            <a:pPr marL="566738" lvl="1" indent="0">
              <a:spcBef>
                <a:spcPts val="0"/>
              </a:spcBef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68114" y="0"/>
            <a:ext cx="8229600" cy="114300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What About Before Age 65?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B12360-2AD1-4106-A430-CAF98F9F6C13}"/>
              </a:ext>
            </a:extLst>
          </p:cNvPr>
          <p:cNvSpPr txBox="1">
            <a:spLocks/>
          </p:cNvSpPr>
          <p:nvPr/>
        </p:nvSpPr>
        <p:spPr>
          <a:xfrm>
            <a:off x="5776786" y="2525050"/>
            <a:ext cx="8458200" cy="870991"/>
          </a:xfrm>
          <a:prstGeom prst="rect">
            <a:avLst/>
          </a:prstGeom>
        </p:spPr>
        <p:txBody>
          <a:bodyPr/>
          <a:lstStyle>
            <a:lvl1pPr marL="461963" indent="-4619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32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8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2pPr>
            <a:lvl3pPr marL="1258888" indent="-3444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4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3pPr>
            <a:lvl4pPr marL="1600200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4pPr>
            <a:lvl5pPr marL="188912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66738" lvl="1" indent="0">
              <a:spcBef>
                <a:spcPts val="0"/>
              </a:spcBef>
              <a:buNone/>
            </a:pPr>
            <a:r>
              <a:rPr lang="en-US" kern="0" dirty="0">
                <a:solidFill>
                  <a:schemeClr val="bg1"/>
                </a:solidFill>
              </a:rPr>
              <a:t>COBRA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528C9-5328-4150-81DC-D455FFFDD643}"/>
              </a:ext>
            </a:extLst>
          </p:cNvPr>
          <p:cNvSpPr txBox="1">
            <a:spLocks/>
          </p:cNvSpPr>
          <p:nvPr/>
        </p:nvSpPr>
        <p:spPr>
          <a:xfrm>
            <a:off x="5776786" y="3492630"/>
            <a:ext cx="8458200" cy="894011"/>
          </a:xfrm>
          <a:prstGeom prst="rect">
            <a:avLst/>
          </a:prstGeom>
        </p:spPr>
        <p:txBody>
          <a:bodyPr/>
          <a:lstStyle>
            <a:lvl1pPr marL="461963" indent="-4619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32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8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2pPr>
            <a:lvl3pPr marL="1258888" indent="-3444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4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3pPr>
            <a:lvl4pPr marL="1600200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4pPr>
            <a:lvl5pPr marL="188912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66738" lvl="1" indent="0">
              <a:spcBef>
                <a:spcPts val="0"/>
              </a:spcBef>
              <a:buNone/>
            </a:pPr>
            <a:r>
              <a:rPr lang="en-US" kern="0" dirty="0">
                <a:solidFill>
                  <a:schemeClr val="bg1"/>
                </a:solidFill>
              </a:rPr>
              <a:t>Private Insurance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41F7B5-0AA7-46AA-9D68-C37C01E7A22D}"/>
              </a:ext>
            </a:extLst>
          </p:cNvPr>
          <p:cNvSpPr txBox="1">
            <a:spLocks/>
          </p:cNvSpPr>
          <p:nvPr/>
        </p:nvSpPr>
        <p:spPr>
          <a:xfrm>
            <a:off x="5134233" y="4866290"/>
            <a:ext cx="8458200" cy="685800"/>
          </a:xfrm>
          <a:prstGeom prst="rect">
            <a:avLst/>
          </a:prstGeom>
        </p:spPr>
        <p:txBody>
          <a:bodyPr/>
          <a:lstStyle>
            <a:lvl1pPr marL="461963" indent="-4619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32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8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2pPr>
            <a:lvl3pPr marL="1258888" indent="-3444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4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3pPr>
            <a:lvl4pPr marL="1600200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4pPr>
            <a:lvl5pPr marL="188912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66738" lvl="1" indent="0">
              <a:spcBef>
                <a:spcPts val="0"/>
              </a:spcBef>
              <a:buNone/>
            </a:pPr>
            <a:endParaRPr lang="en-US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D007D66-1A40-4527-8331-D87DE3DC1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3" b="17652"/>
          <a:stretch/>
        </p:blipFill>
        <p:spPr>
          <a:xfrm>
            <a:off x="0" y="15505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044" y="3799785"/>
            <a:ext cx="8458200" cy="685800"/>
          </a:xfrm>
        </p:spPr>
        <p:txBody>
          <a:bodyPr/>
          <a:lstStyle/>
          <a:p>
            <a:pPr marL="566738" lvl="1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</a:rPr>
              <a:t>Part A – Hospital Insurance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42787" y="2816257"/>
            <a:ext cx="8229600" cy="1143000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What the “Parts” Mean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B12360-2AD1-4106-A430-CAF98F9F6C13}"/>
              </a:ext>
            </a:extLst>
          </p:cNvPr>
          <p:cNvSpPr txBox="1">
            <a:spLocks/>
          </p:cNvSpPr>
          <p:nvPr/>
        </p:nvSpPr>
        <p:spPr>
          <a:xfrm>
            <a:off x="2104229" y="4418787"/>
            <a:ext cx="8458200" cy="870991"/>
          </a:xfrm>
          <a:prstGeom prst="rect">
            <a:avLst/>
          </a:prstGeom>
        </p:spPr>
        <p:txBody>
          <a:bodyPr/>
          <a:lstStyle>
            <a:lvl1pPr marL="461963" indent="-4619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32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8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2pPr>
            <a:lvl3pPr marL="1258888" indent="-3444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4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3pPr>
            <a:lvl4pPr marL="1600200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4pPr>
            <a:lvl5pPr marL="188912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66738" lvl="1" indent="0">
              <a:spcBef>
                <a:spcPts val="0"/>
              </a:spcBef>
              <a:buNone/>
            </a:pPr>
            <a:r>
              <a:rPr lang="en-US" kern="0" dirty="0">
                <a:solidFill>
                  <a:schemeClr val="bg1"/>
                </a:solidFill>
              </a:rPr>
              <a:t>Part B – Medical Insurance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528C9-5328-4150-81DC-D455FFFDD643}"/>
              </a:ext>
            </a:extLst>
          </p:cNvPr>
          <p:cNvSpPr txBox="1">
            <a:spLocks/>
          </p:cNvSpPr>
          <p:nvPr/>
        </p:nvSpPr>
        <p:spPr>
          <a:xfrm>
            <a:off x="2116590" y="5077445"/>
            <a:ext cx="8458200" cy="894011"/>
          </a:xfrm>
          <a:prstGeom prst="rect">
            <a:avLst/>
          </a:prstGeom>
        </p:spPr>
        <p:txBody>
          <a:bodyPr/>
          <a:lstStyle>
            <a:lvl1pPr marL="461963" indent="-4619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32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8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2pPr>
            <a:lvl3pPr marL="1258888" indent="-3444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4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3pPr>
            <a:lvl4pPr marL="1600200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4pPr>
            <a:lvl5pPr marL="188912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66738" lvl="1" indent="0">
              <a:spcBef>
                <a:spcPts val="0"/>
              </a:spcBef>
              <a:buNone/>
            </a:pPr>
            <a:r>
              <a:rPr lang="en-US" kern="0" dirty="0">
                <a:solidFill>
                  <a:schemeClr val="bg1"/>
                </a:solidFill>
              </a:rPr>
              <a:t>Part C – Medicare Advantage Plans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41F7B5-0AA7-46AA-9D68-C37C01E7A22D}"/>
              </a:ext>
            </a:extLst>
          </p:cNvPr>
          <p:cNvSpPr txBox="1">
            <a:spLocks/>
          </p:cNvSpPr>
          <p:nvPr/>
        </p:nvSpPr>
        <p:spPr>
          <a:xfrm>
            <a:off x="2116590" y="5709698"/>
            <a:ext cx="8458200" cy="685800"/>
          </a:xfrm>
          <a:prstGeom prst="rect">
            <a:avLst/>
          </a:prstGeom>
        </p:spPr>
        <p:txBody>
          <a:bodyPr/>
          <a:lstStyle>
            <a:lvl1pPr marL="461963" indent="-4619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32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8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2pPr>
            <a:lvl3pPr marL="1258888" indent="-3444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4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3pPr>
            <a:lvl4pPr marL="1600200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4pPr>
            <a:lvl5pPr marL="188912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66738" lvl="1" indent="0">
              <a:spcBef>
                <a:spcPts val="0"/>
              </a:spcBef>
              <a:buNone/>
            </a:pPr>
            <a:r>
              <a:rPr lang="en-US" kern="0" dirty="0">
                <a:solidFill>
                  <a:schemeClr val="bg1"/>
                </a:solidFill>
              </a:rPr>
              <a:t>Part D – Prescription Drug Coverage</a:t>
            </a:r>
          </a:p>
        </p:txBody>
      </p:sp>
    </p:spTree>
    <p:extLst>
      <p:ext uri="{BB962C8B-B14F-4D97-AF65-F5344CB8AC3E}">
        <p14:creationId xmlns:p14="http://schemas.microsoft.com/office/powerpoint/2010/main" val="20072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17FCE31A-F63C-40CC-B278-D1471EC2A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4" t="20539" r="29311" b="59913"/>
          <a:stretch/>
        </p:blipFill>
        <p:spPr>
          <a:xfrm>
            <a:off x="5791200" y="1371060"/>
            <a:ext cx="4191000" cy="3726768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6E2B16CC-AE14-4DAB-A15C-41F0A395F9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7" t="59483" r="56667" b="19827"/>
          <a:stretch/>
        </p:blipFill>
        <p:spPr>
          <a:xfrm>
            <a:off x="2214880" y="1219200"/>
            <a:ext cx="3652520" cy="388566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1D74A6-8276-457D-8B13-483CE401B7A3}"/>
              </a:ext>
            </a:extLst>
          </p:cNvPr>
          <p:cNvSpPr txBox="1">
            <a:spLocks/>
          </p:cNvSpPr>
          <p:nvPr/>
        </p:nvSpPr>
        <p:spPr>
          <a:xfrm>
            <a:off x="2057400" y="3480471"/>
            <a:ext cx="3363620" cy="685800"/>
          </a:xfrm>
          <a:prstGeom prst="rect">
            <a:avLst/>
          </a:prstGeom>
        </p:spPr>
        <p:txBody>
          <a:bodyPr/>
          <a:lstStyle>
            <a:lvl1pPr marL="461963" indent="-4619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32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8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2pPr>
            <a:lvl3pPr marL="1258888" indent="-3444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4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3pPr>
            <a:lvl4pPr marL="1600200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4pPr>
            <a:lvl5pPr marL="188912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66738" lvl="1" indent="0" algn="ctr">
              <a:spcBef>
                <a:spcPts val="0"/>
              </a:spcBef>
              <a:buNone/>
            </a:pPr>
            <a:r>
              <a:rPr lang="en-US" kern="0" dirty="0">
                <a:solidFill>
                  <a:srgbClr val="818181"/>
                </a:solidFill>
              </a:rPr>
              <a:t>Medicare</a:t>
            </a:r>
          </a:p>
          <a:p>
            <a:pPr marL="566738" lvl="1" indent="0" algn="ctr">
              <a:spcBef>
                <a:spcPts val="0"/>
              </a:spcBef>
              <a:buNone/>
            </a:pPr>
            <a:r>
              <a:rPr lang="en-US" kern="0" dirty="0">
                <a:solidFill>
                  <a:srgbClr val="818181"/>
                </a:solidFill>
              </a:rPr>
              <a:t>Pays </a:t>
            </a:r>
            <a:endParaRPr lang="en-US" sz="2000" kern="0" dirty="0">
              <a:solidFill>
                <a:srgbClr val="81818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986A15-6A0A-4AFE-8AE2-8ACAE6398B6A}"/>
              </a:ext>
            </a:extLst>
          </p:cNvPr>
          <p:cNvSpPr txBox="1">
            <a:spLocks/>
          </p:cNvSpPr>
          <p:nvPr/>
        </p:nvSpPr>
        <p:spPr>
          <a:xfrm>
            <a:off x="5867400" y="3556671"/>
            <a:ext cx="3363620" cy="685800"/>
          </a:xfrm>
          <a:prstGeom prst="rect">
            <a:avLst/>
          </a:prstGeom>
        </p:spPr>
        <p:txBody>
          <a:bodyPr/>
          <a:lstStyle>
            <a:lvl1pPr marL="461963" indent="-4619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32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8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2pPr>
            <a:lvl3pPr marL="1258888" indent="-3444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4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3pPr>
            <a:lvl4pPr marL="1600200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4pPr>
            <a:lvl5pPr marL="188912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66738" lvl="1" indent="0" algn="ctr">
              <a:spcBef>
                <a:spcPts val="0"/>
              </a:spcBef>
              <a:buNone/>
            </a:pPr>
            <a:r>
              <a:rPr lang="en-US" kern="0" dirty="0">
                <a:solidFill>
                  <a:srgbClr val="818181"/>
                </a:solidFill>
              </a:rPr>
              <a:t>You</a:t>
            </a:r>
          </a:p>
          <a:p>
            <a:pPr marL="566738" lvl="1" indent="0" algn="ctr">
              <a:spcBef>
                <a:spcPts val="0"/>
              </a:spcBef>
              <a:buNone/>
            </a:pPr>
            <a:r>
              <a:rPr lang="en-US" kern="0" dirty="0">
                <a:solidFill>
                  <a:srgbClr val="818181"/>
                </a:solidFill>
              </a:rPr>
              <a:t>Pay </a:t>
            </a:r>
            <a:endParaRPr lang="en-US" sz="2000" kern="0" dirty="0">
              <a:solidFill>
                <a:srgbClr val="81818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2ECC52-55AB-4B69-9998-E932FD1DA001}"/>
              </a:ext>
            </a:extLst>
          </p:cNvPr>
          <p:cNvSpPr txBox="1"/>
          <p:nvPr/>
        </p:nvSpPr>
        <p:spPr>
          <a:xfrm>
            <a:off x="2089224" y="6462347"/>
            <a:ext cx="80135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https://www.medicare.gov/what-medicare-covers/what-part-a-covers</a:t>
            </a:r>
          </a:p>
        </p:txBody>
      </p:sp>
    </p:spTree>
    <p:extLst>
      <p:ext uri="{BB962C8B-B14F-4D97-AF65-F5344CB8AC3E}">
        <p14:creationId xmlns:p14="http://schemas.microsoft.com/office/powerpoint/2010/main" val="156467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92B4B536-F734-4046-9A83-6AC8F5E18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226731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537B95-B408-48A2-9A14-D334E806B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45" y="2602832"/>
            <a:ext cx="3821545" cy="685800"/>
          </a:xfrm>
        </p:spPr>
        <p:txBody>
          <a:bodyPr>
            <a:noAutofit/>
          </a:bodyPr>
          <a:lstStyle/>
          <a:p>
            <a:pPr marL="566738" lvl="1" indent="0" algn="ctr">
              <a:spcBef>
                <a:spcPts val="0"/>
              </a:spcBef>
              <a:buNone/>
            </a:pPr>
            <a:r>
              <a:rPr lang="en-US" sz="2800" dirty="0"/>
              <a:t>Original</a:t>
            </a:r>
          </a:p>
          <a:p>
            <a:pPr marL="566738" lvl="1" indent="0" algn="ctr">
              <a:spcBef>
                <a:spcPts val="0"/>
              </a:spcBef>
              <a:buNone/>
            </a:pPr>
            <a:r>
              <a:rPr lang="en-US" sz="2800" dirty="0"/>
              <a:t>Medicare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EA916F-FBBB-4AD5-B64E-39E4808E6236}"/>
              </a:ext>
            </a:extLst>
          </p:cNvPr>
          <p:cNvSpPr txBox="1">
            <a:spLocks/>
          </p:cNvSpPr>
          <p:nvPr/>
        </p:nvSpPr>
        <p:spPr>
          <a:xfrm>
            <a:off x="5181601" y="1524000"/>
            <a:ext cx="3821545" cy="685800"/>
          </a:xfrm>
          <a:prstGeom prst="rect">
            <a:avLst/>
          </a:prstGeom>
        </p:spPr>
        <p:txBody>
          <a:bodyPr/>
          <a:lstStyle>
            <a:lvl1pPr marL="461963" indent="-4619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32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8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2pPr>
            <a:lvl3pPr marL="1258888" indent="-3444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4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3pPr>
            <a:lvl4pPr marL="1600200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4pPr>
            <a:lvl5pPr marL="188912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66738" lvl="1" indent="0" algn="ctr">
              <a:spcBef>
                <a:spcPts val="0"/>
              </a:spcBef>
              <a:buNone/>
            </a:pPr>
            <a:r>
              <a:rPr lang="en-US" kern="0" dirty="0">
                <a:solidFill>
                  <a:schemeClr val="tx1"/>
                </a:solidFill>
              </a:rPr>
              <a:t>Medicare</a:t>
            </a:r>
          </a:p>
          <a:p>
            <a:pPr marL="566738" lvl="1" indent="0" algn="ctr">
              <a:spcBef>
                <a:spcPts val="0"/>
              </a:spcBef>
              <a:buNone/>
            </a:pPr>
            <a:r>
              <a:rPr lang="en-US" kern="0" dirty="0">
                <a:solidFill>
                  <a:schemeClr val="tx1"/>
                </a:solidFill>
              </a:rPr>
              <a:t>Advantage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48A6044-ADD6-4904-98BE-B50E85DCAD69}"/>
              </a:ext>
            </a:extLst>
          </p:cNvPr>
          <p:cNvSpPr txBox="1">
            <a:spLocks/>
          </p:cNvSpPr>
          <p:nvPr/>
        </p:nvSpPr>
        <p:spPr>
          <a:xfrm>
            <a:off x="2799145" y="3848100"/>
            <a:ext cx="3363620" cy="685800"/>
          </a:xfrm>
          <a:prstGeom prst="rect">
            <a:avLst/>
          </a:prstGeom>
        </p:spPr>
        <p:txBody>
          <a:bodyPr/>
          <a:lstStyle>
            <a:lvl1pPr marL="461963" indent="-4619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32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52488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8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2pPr>
            <a:lvl3pPr marL="1258888" indent="-3444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4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3pPr>
            <a:lvl4pPr marL="1600200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4pPr>
            <a:lvl5pPr marL="1889125" indent="-2873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40000"/>
                  <a:lumOff val="60000"/>
                </a:schemeClr>
              </a:buClr>
              <a:buSzPct val="75000"/>
              <a:buFont typeface="Wingdings" panose="05000000000000000000" pitchFamily="2" charset="2"/>
              <a:buChar char="Ø"/>
              <a:defRPr sz="2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66738" lvl="1" indent="0" algn="ctr">
              <a:spcBef>
                <a:spcPts val="0"/>
              </a:spcBef>
              <a:buNone/>
            </a:pPr>
            <a:r>
              <a:rPr lang="en-US" kern="0" dirty="0">
                <a:solidFill>
                  <a:schemeClr val="tx1"/>
                </a:solidFill>
              </a:rPr>
              <a:t>Part A</a:t>
            </a:r>
          </a:p>
          <a:p>
            <a:pPr marL="566738" lvl="1" indent="0" algn="ctr">
              <a:spcBef>
                <a:spcPts val="0"/>
              </a:spcBef>
              <a:buNone/>
            </a:pPr>
            <a:r>
              <a:rPr lang="en-US" kern="0" dirty="0">
                <a:solidFill>
                  <a:schemeClr val="tx1"/>
                </a:solidFill>
              </a:rPr>
              <a:t>Part B</a:t>
            </a:r>
          </a:p>
          <a:p>
            <a:pPr marL="566738" lvl="1" indent="0" algn="ctr">
              <a:spcBef>
                <a:spcPts val="0"/>
              </a:spcBef>
              <a:buNone/>
            </a:pPr>
            <a:r>
              <a:rPr lang="en-US" kern="0" dirty="0">
                <a:solidFill>
                  <a:schemeClr val="tx1"/>
                </a:solidFill>
              </a:rPr>
              <a:t> </a:t>
            </a:r>
          </a:p>
          <a:p>
            <a:pPr marL="566738" lvl="1" indent="0" algn="ctr">
              <a:spcBef>
                <a:spcPts val="0"/>
              </a:spcBef>
              <a:buNone/>
            </a:pPr>
            <a:r>
              <a:rPr lang="en-US" kern="0" dirty="0">
                <a:solidFill>
                  <a:schemeClr val="tx1"/>
                </a:solidFill>
              </a:rPr>
              <a:t>Medigap (includes D) </a:t>
            </a:r>
          </a:p>
        </p:txBody>
      </p:sp>
    </p:spTree>
    <p:extLst>
      <p:ext uri="{BB962C8B-B14F-4D97-AF65-F5344CB8AC3E}">
        <p14:creationId xmlns:p14="http://schemas.microsoft.com/office/powerpoint/2010/main" val="2040861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5452E-7B23-4D1E-AA16-37264F87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Initial enrollment period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E35B83-1EC3-4F87-9D54-D86346335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7636" y="1957388"/>
            <a:ext cx="10396728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396C0D2-942F-4BC8-95E1-704776EB7A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846934"/>
              </p:ext>
            </p:extLst>
          </p:nvPr>
        </p:nvGraphicFramePr>
        <p:xfrm>
          <a:off x="1388533" y="2280921"/>
          <a:ext cx="9567334" cy="3459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6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6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2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46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6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43103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months &lt; 65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months &lt; 65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65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 you turn 65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65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months &gt; 65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months &gt; 65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3791">
                <a:tc rowSpan="2"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 up to avoid a delay in coverage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you wait,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coverage will be delayed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for: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646">
                <a:tc gridSpan="3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month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months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months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661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69B495-05A6-4419-AF2C-6720DEAFC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2" y="-6753"/>
            <a:ext cx="12185161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3986"/>
          <a:stretch/>
        </p:blipFill>
        <p:spPr>
          <a:xfrm>
            <a:off x="3628944" y="834168"/>
            <a:ext cx="8482868" cy="52939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4963943" y="1126946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Asset allocation at retirement level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Interview and select an advisor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Consolidate retirement accounts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Social Security file date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Familiarize yourself with Medicare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Finalize income strategy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B91A8-09C8-4BC2-982E-E59CC258CA06}"/>
              </a:ext>
            </a:extLst>
          </p:cNvPr>
          <p:cNvSpPr txBox="1"/>
          <p:nvPr/>
        </p:nvSpPr>
        <p:spPr>
          <a:xfrm>
            <a:off x="-1150644" y="2519844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Year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342577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CDD810-661A-4D4D-BDF7-C74FF921492C}"/>
              </a:ext>
            </a:extLst>
          </p:cNvPr>
          <p:cNvSpPr/>
          <p:nvPr/>
        </p:nvSpPr>
        <p:spPr>
          <a:xfrm>
            <a:off x="3049" y="0"/>
            <a:ext cx="12188951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418"/>
          <a:stretch/>
        </p:blipFill>
        <p:spPr>
          <a:xfrm>
            <a:off x="3771689" y="324578"/>
            <a:ext cx="8292734" cy="63442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100222" y="5145804"/>
            <a:ext cx="5894024" cy="977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At age 72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0BE09B42-FF5B-405F-915A-63C3D3924BF3}"/>
              </a:ext>
            </a:extLst>
          </p:cNvPr>
          <p:cNvSpPr txBox="1">
            <a:spLocks/>
          </p:cNvSpPr>
          <p:nvPr/>
        </p:nvSpPr>
        <p:spPr>
          <a:xfrm>
            <a:off x="5003689" y="4838910"/>
            <a:ext cx="5894024" cy="1083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26AA12B5-85F3-43C5-8A7C-68610C7DABA8}"/>
              </a:ext>
            </a:extLst>
          </p:cNvPr>
          <p:cNvSpPr txBox="1">
            <a:spLocks/>
          </p:cNvSpPr>
          <p:nvPr/>
        </p:nvSpPr>
        <p:spPr>
          <a:xfrm>
            <a:off x="5099380" y="4334622"/>
            <a:ext cx="5894024" cy="1035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At retirement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0CDE709B-3437-4DCF-929A-65BAF3F6D4B0}"/>
              </a:ext>
            </a:extLst>
          </p:cNvPr>
          <p:cNvSpPr txBox="1">
            <a:spLocks/>
          </p:cNvSpPr>
          <p:nvPr/>
        </p:nvSpPr>
        <p:spPr>
          <a:xfrm>
            <a:off x="5132025" y="3554283"/>
            <a:ext cx="5894024" cy="828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1 year to go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597998D5-79DC-4081-886C-E121877723F8}"/>
              </a:ext>
            </a:extLst>
          </p:cNvPr>
          <p:cNvSpPr txBox="1">
            <a:spLocks/>
          </p:cNvSpPr>
          <p:nvPr/>
        </p:nvSpPr>
        <p:spPr>
          <a:xfrm>
            <a:off x="5168119" y="2757151"/>
            <a:ext cx="5894024" cy="1124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3-5 years to go</a:t>
            </a: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F28244FA-A358-49DF-AE40-1D628F27B69C}"/>
              </a:ext>
            </a:extLst>
          </p:cNvPr>
          <p:cNvSpPr txBox="1">
            <a:spLocks/>
          </p:cNvSpPr>
          <p:nvPr/>
        </p:nvSpPr>
        <p:spPr>
          <a:xfrm>
            <a:off x="5168119" y="1965155"/>
            <a:ext cx="5894024" cy="883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5-10 years to go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D5288F18-5CAE-474C-90C7-401958864DF3}"/>
              </a:ext>
            </a:extLst>
          </p:cNvPr>
          <p:cNvSpPr txBox="1">
            <a:spLocks/>
          </p:cNvSpPr>
          <p:nvPr/>
        </p:nvSpPr>
        <p:spPr>
          <a:xfrm>
            <a:off x="5091919" y="1164451"/>
            <a:ext cx="5894024" cy="1009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10-15 years to go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F07E13FB-13BB-4CC8-9032-D1D8BB976A66}"/>
              </a:ext>
            </a:extLst>
          </p:cNvPr>
          <p:cNvSpPr txBox="1">
            <a:spLocks/>
          </p:cNvSpPr>
          <p:nvPr/>
        </p:nvSpPr>
        <p:spPr>
          <a:xfrm>
            <a:off x="5132025" y="378388"/>
            <a:ext cx="5894024" cy="770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Every year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4DC319-D9D3-411D-9CBD-ECB4188739E7}"/>
              </a:ext>
            </a:extLst>
          </p:cNvPr>
          <p:cNvSpPr txBox="1"/>
          <p:nvPr/>
        </p:nvSpPr>
        <p:spPr>
          <a:xfrm>
            <a:off x="-957431" y="2173703"/>
            <a:ext cx="568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Retirement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Prelaunch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</a:t>
            </a:r>
          </a:p>
        </p:txBody>
      </p:sp>
    </p:spTree>
    <p:extLst>
      <p:ext uri="{BB962C8B-B14F-4D97-AF65-F5344CB8AC3E}">
        <p14:creationId xmlns:p14="http://schemas.microsoft.com/office/powerpoint/2010/main" val="4091865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6D09588-9668-4D38-8AD4-C27CF2B2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A28492-272D-4814-AE2C-61575C989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778866-9933-4309-8E11-F83DDDBB1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21D106-ABCB-4A50-84B3-D35C3B2B6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5E4ED97-1207-4104-A25F-8791916BF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24CB190-EFCD-4B40-9CDD-E3C0EB4B3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3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5" name="Text Box 4">
            <a:extLst>
              <a:ext uri="{FF2B5EF4-FFF2-40B4-BE49-F238E27FC236}">
                <a16:creationId xmlns:a16="http://schemas.microsoft.com/office/drawing/2014/main" id="{DCE4AE85-B14D-4E3D-9FA7-A1CABF2D5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30257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98946ABD-51EF-4199-94A7-EE8746CC5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6" y="296069"/>
            <a:ext cx="939816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/>
              <a:t>How Long Will Your Money Last? </a:t>
            </a: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07CEF290-4CCD-48F4-ACC4-F6C4679F1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901" y="6585432"/>
            <a:ext cx="62769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" i="1" dirty="0">
                <a:solidFill>
                  <a:srgbClr val="000000"/>
                </a:solidFill>
                <a:cs typeface="Arial" panose="020B0604020202020204" pitchFamily="34" charset="0"/>
              </a:rPr>
              <a:t>Assumes 5% annual return and 3% annual increase in withdrawal for  inflation adjustment.  For illustration purposes only.</a:t>
            </a: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B2C5FC50-6F55-467F-ADC2-A72823FEB79E}"/>
              </a:ext>
            </a:extLst>
          </p:cNvPr>
          <p:cNvGrpSpPr>
            <a:grpSpLocks/>
          </p:cNvGrpSpPr>
          <p:nvPr/>
        </p:nvGrpSpPr>
        <p:grpSpPr bwMode="auto">
          <a:xfrm>
            <a:off x="1942624" y="2000250"/>
            <a:ext cx="5140325" cy="495300"/>
            <a:chOff x="180" y="1092"/>
            <a:chExt cx="3238" cy="312"/>
          </a:xfrm>
        </p:grpSpPr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C7ED2A0A-4A1C-458F-A447-06BE67724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" y="1092"/>
              <a:ext cx="1692" cy="312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800" dirty="0"/>
            </a:p>
          </p:txBody>
        </p:sp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30AEB056-4025-42DD-A762-7A8358D47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" y="1139"/>
              <a:ext cx="1652" cy="231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="1" dirty="0"/>
                <a:t>Pull out 8% per year – </a:t>
              </a: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730028C1-BE7E-4FD3-929C-0117C9DA0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1139"/>
              <a:ext cx="15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="1" dirty="0"/>
                <a:t>Money lasts 14 years</a:t>
              </a:r>
            </a:p>
          </p:txBody>
        </p:sp>
      </p:grpSp>
      <p:grpSp>
        <p:nvGrpSpPr>
          <p:cNvPr id="22" name="Group 11">
            <a:extLst>
              <a:ext uri="{FF2B5EF4-FFF2-40B4-BE49-F238E27FC236}">
                <a16:creationId xmlns:a16="http://schemas.microsoft.com/office/drawing/2014/main" id="{5545EE7C-DB14-4741-B577-DDE40A4C648A}"/>
              </a:ext>
            </a:extLst>
          </p:cNvPr>
          <p:cNvGrpSpPr>
            <a:grpSpLocks/>
          </p:cNvGrpSpPr>
          <p:nvPr/>
        </p:nvGrpSpPr>
        <p:grpSpPr bwMode="auto">
          <a:xfrm>
            <a:off x="1928813" y="2624138"/>
            <a:ext cx="5670550" cy="495300"/>
            <a:chOff x="206" y="1620"/>
            <a:chExt cx="3572" cy="312"/>
          </a:xfrm>
        </p:grpSpPr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994A0CCD-A049-4CB9-A9EB-C2149DD91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" y="1620"/>
              <a:ext cx="2004" cy="312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24" name="Text Box 13">
              <a:extLst>
                <a:ext uri="{FF2B5EF4-FFF2-40B4-BE49-F238E27FC236}">
                  <a16:creationId xmlns:a16="http://schemas.microsoft.com/office/drawing/2014/main" id="{4A69BC27-11A2-4704-B129-D3406040B4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" y="1679"/>
              <a:ext cx="16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="1" dirty="0"/>
                <a:t>Pull out 7% per year – </a:t>
              </a:r>
            </a:p>
          </p:txBody>
        </p:sp>
        <p:sp>
          <p:nvSpPr>
            <p:cNvPr id="25" name="Text Box 14">
              <a:extLst>
                <a:ext uri="{FF2B5EF4-FFF2-40B4-BE49-F238E27FC236}">
                  <a16:creationId xmlns:a16="http://schemas.microsoft.com/office/drawing/2014/main" id="{3A9DB30B-81C2-43C2-ABB9-50D01C96C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2" y="1655"/>
              <a:ext cx="15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="1" dirty="0"/>
                <a:t>Money lasts 16 years</a:t>
              </a:r>
            </a:p>
          </p:txBody>
        </p:sp>
      </p:grpSp>
      <p:grpSp>
        <p:nvGrpSpPr>
          <p:cNvPr id="26" name="Group 15">
            <a:extLst>
              <a:ext uri="{FF2B5EF4-FFF2-40B4-BE49-F238E27FC236}">
                <a16:creationId xmlns:a16="http://schemas.microsoft.com/office/drawing/2014/main" id="{03650B02-21D7-4F7B-93A5-5639AF036511}"/>
              </a:ext>
            </a:extLst>
          </p:cNvPr>
          <p:cNvGrpSpPr>
            <a:grpSpLocks/>
          </p:cNvGrpSpPr>
          <p:nvPr/>
        </p:nvGrpSpPr>
        <p:grpSpPr bwMode="auto">
          <a:xfrm>
            <a:off x="1928813" y="3262313"/>
            <a:ext cx="6337300" cy="495300"/>
            <a:chOff x="206" y="2196"/>
            <a:chExt cx="3992" cy="312"/>
          </a:xfrm>
        </p:grpSpPr>
        <p:sp>
          <p:nvSpPr>
            <p:cNvPr id="27" name="Rectangle 16">
              <a:extLst>
                <a:ext uri="{FF2B5EF4-FFF2-40B4-BE49-F238E27FC236}">
                  <a16:creationId xmlns:a16="http://schemas.microsoft.com/office/drawing/2014/main" id="{CFBC46E3-4C63-4211-9EC9-44E42A5FB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" y="2196"/>
              <a:ext cx="2412" cy="312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28" name="Text Box 17">
              <a:extLst>
                <a:ext uri="{FF2B5EF4-FFF2-40B4-BE49-F238E27FC236}">
                  <a16:creationId xmlns:a16="http://schemas.microsoft.com/office/drawing/2014/main" id="{FB6B0899-1DBF-47DD-9EEF-0C9AFD834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" y="2243"/>
              <a:ext cx="16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="1" dirty="0"/>
                <a:t>Pull out 6% per year – </a:t>
              </a:r>
            </a:p>
          </p:txBody>
        </p:sp>
        <p:sp>
          <p:nvSpPr>
            <p:cNvPr id="29" name="Text Box 18">
              <a:extLst>
                <a:ext uri="{FF2B5EF4-FFF2-40B4-BE49-F238E27FC236}">
                  <a16:creationId xmlns:a16="http://schemas.microsoft.com/office/drawing/2014/main" id="{550564C8-AA28-407C-BC4C-E07C7FFE5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2" y="2231"/>
              <a:ext cx="15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="1" dirty="0"/>
                <a:t>Money lasts 20 years</a:t>
              </a:r>
            </a:p>
          </p:txBody>
        </p:sp>
      </p:grpSp>
      <p:grpSp>
        <p:nvGrpSpPr>
          <p:cNvPr id="30" name="Group 19">
            <a:extLst>
              <a:ext uri="{FF2B5EF4-FFF2-40B4-BE49-F238E27FC236}">
                <a16:creationId xmlns:a16="http://schemas.microsoft.com/office/drawing/2014/main" id="{899992E4-57D3-456B-B29A-BCEF50683DEA}"/>
              </a:ext>
            </a:extLst>
          </p:cNvPr>
          <p:cNvGrpSpPr>
            <a:grpSpLocks/>
          </p:cNvGrpSpPr>
          <p:nvPr/>
        </p:nvGrpSpPr>
        <p:grpSpPr bwMode="auto">
          <a:xfrm>
            <a:off x="1947863" y="3908425"/>
            <a:ext cx="7308850" cy="495300"/>
            <a:chOff x="218" y="2772"/>
            <a:chExt cx="4604" cy="312"/>
          </a:xfrm>
        </p:grpSpPr>
        <p:sp>
          <p:nvSpPr>
            <p:cNvPr id="31" name="Rectangle 20">
              <a:extLst>
                <a:ext uri="{FF2B5EF4-FFF2-40B4-BE49-F238E27FC236}">
                  <a16:creationId xmlns:a16="http://schemas.microsoft.com/office/drawing/2014/main" id="{75602865-DAC2-4874-BA98-7CE2A4A06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" y="2772"/>
              <a:ext cx="3048" cy="312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32" name="Text Box 21">
              <a:extLst>
                <a:ext uri="{FF2B5EF4-FFF2-40B4-BE49-F238E27FC236}">
                  <a16:creationId xmlns:a16="http://schemas.microsoft.com/office/drawing/2014/main" id="{C3324E1F-0F47-4B07-873C-F517028D3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" y="2807"/>
              <a:ext cx="1652" cy="231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="1" dirty="0"/>
                <a:t>Pull out 5% per year – 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51EB44C5-A402-43FC-B8F9-EBD80C92D2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6" y="2807"/>
              <a:ext cx="15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="1" dirty="0"/>
                <a:t>Money lasts 25 years</a:t>
              </a:r>
            </a:p>
          </p:txBody>
        </p:sp>
      </p:grpSp>
      <p:grpSp>
        <p:nvGrpSpPr>
          <p:cNvPr id="34" name="Group 23">
            <a:extLst>
              <a:ext uri="{FF2B5EF4-FFF2-40B4-BE49-F238E27FC236}">
                <a16:creationId xmlns:a16="http://schemas.microsoft.com/office/drawing/2014/main" id="{1ADB41E3-5F64-4DD9-AADA-9A918999BAE7}"/>
              </a:ext>
            </a:extLst>
          </p:cNvPr>
          <p:cNvGrpSpPr>
            <a:grpSpLocks/>
          </p:cNvGrpSpPr>
          <p:nvPr/>
        </p:nvGrpSpPr>
        <p:grpSpPr bwMode="auto">
          <a:xfrm>
            <a:off x="1947863" y="4552950"/>
            <a:ext cx="8356600" cy="495300"/>
            <a:chOff x="218" y="3324"/>
            <a:chExt cx="5264" cy="312"/>
          </a:xfrm>
        </p:grpSpPr>
        <p:sp>
          <p:nvSpPr>
            <p:cNvPr id="35" name="Rectangle 24">
              <a:extLst>
                <a:ext uri="{FF2B5EF4-FFF2-40B4-BE49-F238E27FC236}">
                  <a16:creationId xmlns:a16="http://schemas.microsoft.com/office/drawing/2014/main" id="{4B4B39EC-9F88-40C8-B4B0-A44CEA71E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" y="3324"/>
              <a:ext cx="3696" cy="312"/>
            </a:xfrm>
            <a:prstGeom prst="rect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36" name="Text Box 25">
              <a:extLst>
                <a:ext uri="{FF2B5EF4-FFF2-40B4-BE49-F238E27FC236}">
                  <a16:creationId xmlns:a16="http://schemas.microsoft.com/office/drawing/2014/main" id="{937DCF21-DEB0-4F78-964D-31A780A5C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" y="3371"/>
              <a:ext cx="16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="1" dirty="0"/>
                <a:t>Pull out 4% per year – </a:t>
              </a:r>
            </a:p>
          </p:txBody>
        </p:sp>
        <p:sp>
          <p:nvSpPr>
            <p:cNvPr id="37" name="Text Box 26">
              <a:extLst>
                <a:ext uri="{FF2B5EF4-FFF2-40B4-BE49-F238E27FC236}">
                  <a16:creationId xmlns:a16="http://schemas.microsoft.com/office/drawing/2014/main" id="{B3C2CB21-22F6-4770-9152-19F1486112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6" y="3371"/>
              <a:ext cx="15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800" b="1" dirty="0"/>
                <a:t>Money lasts 30 years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7716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44A7F3-7BBE-44D4-9117-62171C25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2112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203FCF-230D-43FD-89E7-8FF11B381E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10" y="793215"/>
            <a:ext cx="7903379" cy="5271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26711-4D1A-4580-9FD5-CE9D48560323}"/>
              </a:ext>
            </a:extLst>
          </p:cNvPr>
          <p:cNvSpPr txBox="1"/>
          <p:nvPr/>
        </p:nvSpPr>
        <p:spPr>
          <a:xfrm>
            <a:off x="-1150644" y="2519844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Retirement</a:t>
            </a:r>
          </a:p>
        </p:txBody>
      </p:sp>
    </p:spTree>
    <p:extLst>
      <p:ext uri="{BB962C8B-B14F-4D97-AF65-F5344CB8AC3E}">
        <p14:creationId xmlns:p14="http://schemas.microsoft.com/office/powerpoint/2010/main" val="2070305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544A7F3-7BBE-44D4-9117-62171C25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"/>
            <a:ext cx="12185162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rgbClr val="D12B38"/>
              </a:solidFill>
              <a:latin typeface="Homemade Apple" panose="02000000000000000000" pitchFamily="2" charset="0"/>
              <a:ea typeface="Homemade Apple" panose="0200000000000000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59446"/>
          <a:stretch/>
        </p:blipFill>
        <p:spPr>
          <a:xfrm>
            <a:off x="3677073" y="2037330"/>
            <a:ext cx="8482868" cy="27111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12072" y="2330109"/>
            <a:ext cx="677064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Begin required minimum distributions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FD55C-C81A-4CFC-9618-120E863DDF6B}"/>
              </a:ext>
            </a:extLst>
          </p:cNvPr>
          <p:cNvSpPr txBox="1"/>
          <p:nvPr/>
        </p:nvSpPr>
        <p:spPr>
          <a:xfrm>
            <a:off x="-1150644" y="256797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72</a:t>
            </a:r>
          </a:p>
        </p:txBody>
      </p:sp>
    </p:spTree>
    <p:extLst>
      <p:ext uri="{BB962C8B-B14F-4D97-AF65-F5344CB8AC3E}">
        <p14:creationId xmlns:p14="http://schemas.microsoft.com/office/powerpoint/2010/main" val="30533540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544A7F3-7BBE-44D4-9117-62171C25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"/>
            <a:ext cx="12185162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rgbClr val="D12B38"/>
              </a:solidFill>
              <a:latin typeface="Homemade Apple" panose="02000000000000000000" pitchFamily="2" charset="0"/>
              <a:ea typeface="Homemade Apple" panose="0200000000000000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59446"/>
          <a:stretch/>
        </p:blipFill>
        <p:spPr>
          <a:xfrm>
            <a:off x="3677073" y="2037330"/>
            <a:ext cx="8482868" cy="27111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12072" y="2330109"/>
            <a:ext cx="677064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Begin required minimum distributions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Transfer Roth 401(k) to Roth IRA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FD55C-C81A-4CFC-9618-120E863DDF6B}"/>
              </a:ext>
            </a:extLst>
          </p:cNvPr>
          <p:cNvSpPr txBox="1"/>
          <p:nvPr/>
        </p:nvSpPr>
        <p:spPr>
          <a:xfrm>
            <a:off x="-1150644" y="256797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72</a:t>
            </a:r>
          </a:p>
        </p:txBody>
      </p:sp>
    </p:spTree>
    <p:extLst>
      <p:ext uri="{BB962C8B-B14F-4D97-AF65-F5344CB8AC3E}">
        <p14:creationId xmlns:p14="http://schemas.microsoft.com/office/powerpoint/2010/main" val="9383987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426A4-FB6F-43BA-A706-A5335466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5" y="917852"/>
            <a:ext cx="5260975" cy="1381426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Roll your Roth 401(k) into a Roth IRA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3252D-EC92-4D35-BDFF-02B3740A8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25" y="2422500"/>
            <a:ext cx="5260975" cy="29877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Roth 401(k)s are subject to RMDs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Roth IRAs are not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A6CC365-CCF9-46A6-8BE3-3262A0A6BB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2" r="1" b="1"/>
          <a:stretch/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B1651F5-DC13-406E-992F-53C6C5C5F955}"/>
              </a:ext>
            </a:extLst>
          </p:cNvPr>
          <p:cNvSpPr/>
          <p:nvPr/>
        </p:nvSpPr>
        <p:spPr>
          <a:xfrm>
            <a:off x="769509" y="6273126"/>
            <a:ext cx="10652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https://www.irs.gov/retirement-plans/plan-participant-employee/retirement-topics-required-minimum-distributions-rmds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Every situation is unique.  Seek qualified tax advice.  Francis Investment Counsel does not provide tax advice.</a:t>
            </a:r>
          </a:p>
        </p:txBody>
      </p:sp>
    </p:spTree>
    <p:extLst>
      <p:ext uri="{BB962C8B-B14F-4D97-AF65-F5344CB8AC3E}">
        <p14:creationId xmlns:p14="http://schemas.microsoft.com/office/powerpoint/2010/main" val="2172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544A7F3-7BBE-44D4-9117-62171C25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"/>
            <a:ext cx="12185162" cy="685800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rgbClr val="D12B38"/>
              </a:solidFill>
              <a:latin typeface="Homemade Apple" panose="02000000000000000000" pitchFamily="2" charset="0"/>
              <a:ea typeface="Homemade Apple" panose="0200000000000000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59446"/>
          <a:stretch/>
        </p:blipFill>
        <p:spPr>
          <a:xfrm>
            <a:off x="3677073" y="2037330"/>
            <a:ext cx="8482868" cy="27111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12072" y="2330109"/>
            <a:ext cx="677064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Begin required minimum distributions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Transfer Roth 403(b) to Roth IRA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Qualified Charitable Distribution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FD55C-C81A-4CFC-9618-120E863DDF6B}"/>
              </a:ext>
            </a:extLst>
          </p:cNvPr>
          <p:cNvSpPr txBox="1"/>
          <p:nvPr/>
        </p:nvSpPr>
        <p:spPr>
          <a:xfrm>
            <a:off x="-1150644" y="256797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Age 72</a:t>
            </a:r>
          </a:p>
        </p:txBody>
      </p:sp>
    </p:spTree>
    <p:extLst>
      <p:ext uri="{BB962C8B-B14F-4D97-AF65-F5344CB8AC3E}">
        <p14:creationId xmlns:p14="http://schemas.microsoft.com/office/powerpoint/2010/main" val="20796530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A8EB0DC4-FF9A-4158-A7B9-6BEE614A2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4" r="2152"/>
          <a:stretch/>
        </p:blipFill>
        <p:spPr>
          <a:xfrm>
            <a:off x="-461639" y="10"/>
            <a:ext cx="8658508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D0F2F-0B9A-48B0-99A5-CF7372BC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2522" y="372571"/>
            <a:ext cx="5478067" cy="1899912"/>
          </a:xfrm>
        </p:spPr>
        <p:txBody>
          <a:bodyPr>
            <a:noAutofit/>
          </a:bodyPr>
          <a:lstStyle/>
          <a:p>
            <a:r>
              <a:rPr lang="en-US" sz="4000" dirty="0"/>
              <a:t>Qualified charitable distributions (QCD)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4A5BD-1E7B-4E9E-ABE2-9FC25DE72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3695" y="2061690"/>
            <a:ext cx="4195792" cy="3742762"/>
          </a:xfrm>
        </p:spPr>
        <p:txBody>
          <a:bodyPr>
            <a:normAutofit/>
          </a:bodyPr>
          <a:lstStyle/>
          <a:p>
            <a:r>
              <a:rPr lang="en-US" sz="2400" dirty="0"/>
              <a:t>Distribution from an IRA (not SEP or Simple IRA)</a:t>
            </a:r>
          </a:p>
          <a:p>
            <a:r>
              <a:rPr lang="en-US" sz="2400" dirty="0"/>
              <a:t>Over 70.5 years old</a:t>
            </a:r>
          </a:p>
          <a:p>
            <a:r>
              <a:rPr lang="en-US" sz="2400" dirty="0"/>
              <a:t>Paid directly from IRA to qualified charity</a:t>
            </a:r>
          </a:p>
          <a:p>
            <a:r>
              <a:rPr lang="en-US" sz="2400" dirty="0"/>
              <a:t>Can satisfy the required minimum distribution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F0AFF-EE17-4238-B1A4-8ECC1DCB6FF2}"/>
              </a:ext>
            </a:extLst>
          </p:cNvPr>
          <p:cNvSpPr/>
          <p:nvPr/>
        </p:nvSpPr>
        <p:spPr>
          <a:xfrm>
            <a:off x="769509" y="6228444"/>
            <a:ext cx="10652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https://www.irs.gov/retirement-plans/retirement-plans-faqs-regarding-iras-distributions-withdrawals</a:t>
            </a:r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F4B16F-7D37-4811-A644-CF69C15B88B3}"/>
              </a:ext>
            </a:extLst>
          </p:cNvPr>
          <p:cNvSpPr/>
          <p:nvPr/>
        </p:nvSpPr>
        <p:spPr>
          <a:xfrm>
            <a:off x="781444" y="6480628"/>
            <a:ext cx="106529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Every situation is unique, seek qualified tax advice.  Francis Investment Counsel does not provide tax advice.</a:t>
            </a:r>
          </a:p>
        </p:txBody>
      </p:sp>
    </p:spTree>
    <p:extLst>
      <p:ext uri="{BB962C8B-B14F-4D97-AF65-F5344CB8AC3E}">
        <p14:creationId xmlns:p14="http://schemas.microsoft.com/office/powerpoint/2010/main" val="62882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212ED1-ECB2-4751-88EE-6E231810E5D8}"/>
              </a:ext>
            </a:extLst>
          </p:cNvPr>
          <p:cNvSpPr txBox="1"/>
          <p:nvPr/>
        </p:nvSpPr>
        <p:spPr>
          <a:xfrm>
            <a:off x="6195371" y="438727"/>
            <a:ext cx="568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Prelaunch Checklist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do and when to do it!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timothy.shirk@francisinvco.com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FAEADF-5D75-48F4-8A90-443D435A14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6347987"/>
            <a:ext cx="7259942" cy="587795"/>
          </a:xfrm>
          <a:prstGeom prst="rect">
            <a:avLst/>
          </a:prstGeom>
        </p:spPr>
      </p:pic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BF81A4C-B093-4780-B1A4-13FE95050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6" b="2120"/>
          <a:stretch/>
        </p:blipFill>
        <p:spPr>
          <a:xfrm>
            <a:off x="0" y="13176"/>
            <a:ext cx="12192000" cy="6831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06D2F2-B116-4913-BE7D-14665FD2F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20">
            <a:off x="7126924" y="4915372"/>
            <a:ext cx="964030" cy="9446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6052E1-1276-419B-8E65-46C0BE646295}"/>
              </a:ext>
            </a:extLst>
          </p:cNvPr>
          <p:cNvSpPr txBox="1"/>
          <p:nvPr/>
        </p:nvSpPr>
        <p:spPr>
          <a:xfrm rot="154143">
            <a:off x="2692648" y="948366"/>
            <a:ext cx="3394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Pre-launch Checklist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0DD498-B76B-4CCE-963B-0D5943D718A3}"/>
              </a:ext>
            </a:extLst>
          </p:cNvPr>
          <p:cNvSpPr txBox="1"/>
          <p:nvPr/>
        </p:nvSpPr>
        <p:spPr>
          <a:xfrm rot="173301" flipH="1">
            <a:off x="5835864" y="3571622"/>
            <a:ext cx="3984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02020"/>
                </a:solidFill>
                <a:latin typeface="Verdana Pro Black" panose="020B0604020202020204" pitchFamily="34" charset="0"/>
                <a:cs typeface="LilyUPC" panose="020B0502040204020203" pitchFamily="34" charset="-34"/>
              </a:rPr>
              <a:t>getting ready for </a:t>
            </a:r>
          </a:p>
        </p:txBody>
      </p:sp>
    </p:spTree>
    <p:extLst>
      <p:ext uri="{BB962C8B-B14F-4D97-AF65-F5344CB8AC3E}">
        <p14:creationId xmlns:p14="http://schemas.microsoft.com/office/powerpoint/2010/main" val="705862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032" y="13108"/>
            <a:ext cx="8927229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004E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600" dirty="0" err="1">
                <a:solidFill>
                  <a:schemeClr val="tx1"/>
                </a:solidFill>
              </a:rPr>
              <a:t>MoneyAdvice@Work</a:t>
            </a:r>
            <a:r>
              <a:rPr lang="en-US" sz="4600" baseline="30000" dirty="0">
                <a:solidFill>
                  <a:schemeClr val="tx1"/>
                </a:solidFill>
              </a:rPr>
              <a:t>®</a:t>
            </a:r>
            <a:r>
              <a:rPr lang="en-US" sz="4600" dirty="0">
                <a:solidFill>
                  <a:schemeClr val="tx1"/>
                </a:solidFill>
              </a:rPr>
              <a:t> Mobile App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551604" y="1186119"/>
            <a:ext cx="1826475" cy="3882102"/>
            <a:chOff x="6987409" y="1296649"/>
            <a:chExt cx="1826475" cy="388210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7409" y="1296649"/>
              <a:ext cx="1826475" cy="3882102"/>
            </a:xfrm>
            <a:prstGeom prst="round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" t="3153" r="1165" b="6255"/>
            <a:stretch/>
          </p:blipFill>
          <p:spPr>
            <a:xfrm>
              <a:off x="7128086" y="1811236"/>
              <a:ext cx="1550078" cy="28529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1034815-8797-4862-8DA5-79BA26CDDC84}"/>
              </a:ext>
            </a:extLst>
          </p:cNvPr>
          <p:cNvGrpSpPr/>
          <p:nvPr/>
        </p:nvGrpSpPr>
        <p:grpSpPr>
          <a:xfrm>
            <a:off x="1665104" y="1186119"/>
            <a:ext cx="2317048" cy="5513318"/>
            <a:chOff x="141104" y="1186119"/>
            <a:chExt cx="2317048" cy="5513318"/>
          </a:xfrm>
        </p:grpSpPr>
        <p:grpSp>
          <p:nvGrpSpPr>
            <p:cNvPr id="13" name="Group 12"/>
            <p:cNvGrpSpPr/>
            <p:nvPr/>
          </p:nvGrpSpPr>
          <p:grpSpPr>
            <a:xfrm>
              <a:off x="216675" y="1186119"/>
              <a:ext cx="1826475" cy="3882102"/>
              <a:chOff x="4815290" y="1296649"/>
              <a:chExt cx="1826475" cy="388210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5290" y="1296649"/>
                <a:ext cx="1826475" cy="3882102"/>
              </a:xfrm>
              <a:prstGeom prst="round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" t="3223" r="1479" b="6434"/>
              <a:stretch/>
            </p:blipFill>
            <p:spPr>
              <a:xfrm>
                <a:off x="4926302" y="1811236"/>
                <a:ext cx="1604450" cy="2852928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141104" y="5068221"/>
              <a:ext cx="231704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GET STARTED</a:t>
              </a:r>
            </a:p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Learn your top five financial priorities with the Money Advice Planner (MAP)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A30F82-C93A-4972-B61C-74C24EC5C58C}"/>
              </a:ext>
            </a:extLst>
          </p:cNvPr>
          <p:cNvGrpSpPr/>
          <p:nvPr/>
        </p:nvGrpSpPr>
        <p:grpSpPr>
          <a:xfrm>
            <a:off x="3982153" y="1186119"/>
            <a:ext cx="1826476" cy="5513318"/>
            <a:chOff x="2458153" y="1186119"/>
            <a:chExt cx="1826476" cy="5513318"/>
          </a:xfrm>
        </p:grpSpPr>
        <p:grpSp>
          <p:nvGrpSpPr>
            <p:cNvPr id="7" name="Group 6"/>
            <p:cNvGrpSpPr/>
            <p:nvPr/>
          </p:nvGrpSpPr>
          <p:grpSpPr>
            <a:xfrm>
              <a:off x="2458154" y="1186119"/>
              <a:ext cx="1826475" cy="3882102"/>
              <a:chOff x="2502494" y="1296649"/>
              <a:chExt cx="1826475" cy="388210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02494" y="1296649"/>
                <a:ext cx="1826475" cy="3882102"/>
              </a:xfrm>
              <a:prstGeom prst="round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39797" y="1811236"/>
                <a:ext cx="1551867" cy="285292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2458153" y="5068221"/>
              <a:ext cx="182647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GAME-PLAN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Get customized recommendations based on your MAP score</a:t>
              </a:r>
            </a:p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F2DDCD-5D22-49B2-A7B8-B2F34A7FA828}"/>
              </a:ext>
            </a:extLst>
          </p:cNvPr>
          <p:cNvGrpSpPr/>
          <p:nvPr/>
        </p:nvGrpSpPr>
        <p:grpSpPr>
          <a:xfrm>
            <a:off x="6266879" y="1186120"/>
            <a:ext cx="1826475" cy="5267097"/>
            <a:chOff x="4742878" y="1186119"/>
            <a:chExt cx="1826475" cy="5267097"/>
          </a:xfrm>
        </p:grpSpPr>
        <p:grpSp>
          <p:nvGrpSpPr>
            <p:cNvPr id="4" name="Group 3"/>
            <p:cNvGrpSpPr/>
            <p:nvPr/>
          </p:nvGrpSpPr>
          <p:grpSpPr>
            <a:xfrm>
              <a:off x="4742878" y="1186119"/>
              <a:ext cx="1826475" cy="3882102"/>
              <a:chOff x="108384" y="1296649"/>
              <a:chExt cx="1826475" cy="388210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384" y="1296649"/>
                <a:ext cx="1826475" cy="3882102"/>
              </a:xfrm>
              <a:prstGeom prst="round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996"/>
              <a:stretch/>
            </p:blipFill>
            <p:spPr>
              <a:xfrm>
                <a:off x="240079" y="1813872"/>
                <a:ext cx="1563084" cy="2851434"/>
              </a:xfrm>
              <a:prstGeom prst="rect">
                <a:avLst/>
              </a:prstGeom>
              <a:ln w="38100">
                <a:noFill/>
              </a:ln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4742878" y="5068221"/>
              <a:ext cx="182647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CONNECT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Meet with your Money Advisor to create a plan</a:t>
              </a:r>
            </a:p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551603" y="5068221"/>
            <a:ext cx="18264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KEEP GOING!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Celebrate the goals you accomplish!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Then, keep going!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0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C933AB-2F92-49EF-B30C-BB11B52F0290}"/>
              </a:ext>
            </a:extLst>
          </p:cNvPr>
          <p:cNvSpPr/>
          <p:nvPr/>
        </p:nvSpPr>
        <p:spPr>
          <a:xfrm>
            <a:off x="-1" y="-21"/>
            <a:ext cx="302231" cy="68580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44A7F3-7BBE-44D4-9117-62171C259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43" y="-6753"/>
            <a:ext cx="11930257" cy="687148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0" b="60053"/>
          <a:stretch/>
        </p:blipFill>
        <p:spPr>
          <a:xfrm>
            <a:off x="3709132" y="1648305"/>
            <a:ext cx="8482868" cy="28290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85884" y="1967442"/>
            <a:ext cx="5894024" cy="7096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Meet with money advisor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Run retirement projection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Verify accuracy of assumptions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EC4573-5FD5-4432-B3B9-857508BDB589}"/>
              </a:ext>
            </a:extLst>
          </p:cNvPr>
          <p:cNvSpPr txBox="1"/>
          <p:nvPr/>
        </p:nvSpPr>
        <p:spPr>
          <a:xfrm>
            <a:off x="-1063606" y="2559903"/>
            <a:ext cx="568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Year</a:t>
            </a:r>
          </a:p>
        </p:txBody>
      </p:sp>
    </p:spTree>
    <p:extLst>
      <p:ext uri="{BB962C8B-B14F-4D97-AF65-F5344CB8AC3E}">
        <p14:creationId xmlns:p14="http://schemas.microsoft.com/office/powerpoint/2010/main" val="3346127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C933AB-2F92-49EF-B30C-BB11B52F0290}"/>
              </a:ext>
            </a:extLst>
          </p:cNvPr>
          <p:cNvSpPr/>
          <p:nvPr/>
        </p:nvSpPr>
        <p:spPr>
          <a:xfrm>
            <a:off x="-1" y="-21"/>
            <a:ext cx="228601" cy="68580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298338-0F26-437D-91FC-64E7EEB145F0}"/>
              </a:ext>
            </a:extLst>
          </p:cNvPr>
          <p:cNvSpPr txBox="1">
            <a:spLocks/>
          </p:cNvSpPr>
          <p:nvPr/>
        </p:nvSpPr>
        <p:spPr>
          <a:xfrm>
            <a:off x="0" y="-6732"/>
            <a:ext cx="12296633" cy="6871464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418"/>
          <a:stretch/>
        </p:blipFill>
        <p:spPr>
          <a:xfrm>
            <a:off x="3709154" y="-21"/>
            <a:ext cx="8482868" cy="68647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44153" y="292758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Run projection – define target date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D0ECD5-CC14-4378-91D7-580E80AA383F}"/>
              </a:ext>
            </a:extLst>
          </p:cNvPr>
          <p:cNvSpPr txBox="1"/>
          <p:nvPr/>
        </p:nvSpPr>
        <p:spPr>
          <a:xfrm>
            <a:off x="-1031522" y="242760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10-15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259325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C933AB-2F92-49EF-B30C-BB11B52F0290}"/>
              </a:ext>
            </a:extLst>
          </p:cNvPr>
          <p:cNvSpPr/>
          <p:nvPr/>
        </p:nvSpPr>
        <p:spPr>
          <a:xfrm>
            <a:off x="-1" y="-21"/>
            <a:ext cx="228601" cy="68580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B863B4-24EF-43CD-A933-635B4DCDCD97}"/>
              </a:ext>
            </a:extLst>
          </p:cNvPr>
          <p:cNvSpPr txBox="1">
            <a:spLocks/>
          </p:cNvSpPr>
          <p:nvPr/>
        </p:nvSpPr>
        <p:spPr>
          <a:xfrm>
            <a:off x="-1" y="-6732"/>
            <a:ext cx="12296633" cy="6871464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800"/>
              </a:spcBef>
            </a:pP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US" sz="4000" dirty="0">
                <a:solidFill>
                  <a:schemeClr val="bg2">
                    <a:lumMod val="75000"/>
                  </a:schemeClr>
                </a:solidFill>
              </a:rPr>
            </a:br>
            <a:endParaRPr lang="en-US" sz="4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E2FAA-D63D-4BA3-ABD3-9C953F08AD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3331" b="2418"/>
          <a:stretch/>
        </p:blipFill>
        <p:spPr>
          <a:xfrm>
            <a:off x="3709153" y="-21"/>
            <a:ext cx="8482868" cy="68647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B807F86-7D70-420C-A977-4705154EEA8D}"/>
              </a:ext>
            </a:extLst>
          </p:cNvPr>
          <p:cNvSpPr txBox="1">
            <a:spLocks/>
          </p:cNvSpPr>
          <p:nvPr/>
        </p:nvSpPr>
        <p:spPr>
          <a:xfrm>
            <a:off x="5044152" y="292758"/>
            <a:ext cx="6385858" cy="6689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Run projection – define target date</a:t>
            </a:r>
          </a:p>
          <a:p>
            <a:pPr marL="0" indent="0">
              <a:lnSpc>
                <a:spcPct val="150000"/>
              </a:lnSpc>
              <a:spcBef>
                <a:spcPts val="17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Begin downshift in portfolio risk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219C2-D221-4C30-94A1-3C5B95460489}"/>
              </a:ext>
            </a:extLst>
          </p:cNvPr>
          <p:cNvSpPr txBox="1"/>
          <p:nvPr/>
        </p:nvSpPr>
        <p:spPr>
          <a:xfrm>
            <a:off x="-1031522" y="2427600"/>
            <a:ext cx="568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10-15 Years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</a:t>
            </a:r>
          </a:p>
        </p:txBody>
      </p:sp>
    </p:spTree>
    <p:extLst>
      <p:ext uri="{BB962C8B-B14F-4D97-AF65-F5344CB8AC3E}">
        <p14:creationId xmlns:p14="http://schemas.microsoft.com/office/powerpoint/2010/main" val="3982201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A56732-6742-484E-BF1B-3E717E560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39"/>
          <a:stretch/>
        </p:blipFill>
        <p:spPr>
          <a:xfrm>
            <a:off x="0" y="5543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5A34F3-854E-440A-85D6-911A32A3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237" y="3976697"/>
            <a:ext cx="70707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Begin downshift</a:t>
            </a:r>
            <a:br>
              <a:rPr lang="en-US" sz="3800" dirty="0">
                <a:solidFill>
                  <a:schemeClr val="bg1"/>
                </a:solidFill>
              </a:rPr>
            </a:br>
            <a:r>
              <a:rPr lang="en-US" sz="3800" dirty="0">
                <a:solidFill>
                  <a:schemeClr val="bg1"/>
                </a:solidFill>
              </a:rPr>
              <a:t>in risk 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E2B1531-F4BE-4EC3-AD39-56D59540EA02}"/>
              </a:ext>
            </a:extLst>
          </p:cNvPr>
          <p:cNvSpPr/>
          <p:nvPr/>
        </p:nvSpPr>
        <p:spPr>
          <a:xfrm>
            <a:off x="5041900" y="1384300"/>
            <a:ext cx="3581400" cy="3857669"/>
          </a:xfrm>
          <a:prstGeom prst="rect">
            <a:avLst/>
          </a:prstGeom>
          <a:noFill/>
          <a:ln w="57150">
            <a:solidFill>
              <a:srgbClr val="D12B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BFBDF-FDDF-4DDA-87A8-6D4B3FE23C34}"/>
              </a:ext>
            </a:extLst>
          </p:cNvPr>
          <p:cNvSpPr/>
          <p:nvPr/>
        </p:nvSpPr>
        <p:spPr>
          <a:xfrm>
            <a:off x="5805889" y="6454506"/>
            <a:ext cx="6235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Illustration represents the Vanguard Target Retirement Funds.  </a:t>
            </a:r>
          </a:p>
          <a:p>
            <a:pPr algn="r"/>
            <a:r>
              <a:rPr lang="en-US" sz="1200" dirty="0"/>
              <a:t>Not a specific recommendation, for illustration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163787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2674</TotalTime>
  <Words>1662</Words>
  <Application>Microsoft Office PowerPoint</Application>
  <PresentationFormat>Widescreen</PresentationFormat>
  <Paragraphs>385</Paragraphs>
  <Slides>58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Arial Narrow</vt:lpstr>
      <vt:lpstr>Berlin Sans FB</vt:lpstr>
      <vt:lpstr>Calibri</vt:lpstr>
      <vt:lpstr>Homemade Apple</vt:lpstr>
      <vt:lpstr>Tw Cen MT</vt:lpstr>
      <vt:lpstr>Verdana Pro Black</vt:lpstr>
      <vt:lpstr>Wingdings</vt:lpstr>
      <vt:lpstr>Office Theme</vt:lpstr>
      <vt:lpstr>PowerPoint Presentation</vt:lpstr>
      <vt:lpstr>PowerPoint Presentation</vt:lpstr>
      <vt:lpstr>PowerPoint Presentation</vt:lpstr>
      <vt:lpstr>This is your launch date!</vt:lpstr>
      <vt:lpstr>PowerPoint Presentation</vt:lpstr>
      <vt:lpstr>       </vt:lpstr>
      <vt:lpstr>PowerPoint Presentation</vt:lpstr>
      <vt:lpstr>PowerPoint Presentation</vt:lpstr>
      <vt:lpstr>Begin downshift in risk profile</vt:lpstr>
      <vt:lpstr>PowerPoint Presentation</vt:lpstr>
      <vt:lpstr>Consider shift from Roth to pretax</vt:lpstr>
      <vt:lpstr>PowerPoint Presentation</vt:lpstr>
      <vt:lpstr>PowerPoint Presentation</vt:lpstr>
      <vt:lpstr>Build HSA balance</vt:lpstr>
      <vt:lpstr>Build HSA balance</vt:lpstr>
      <vt:lpstr>         </vt:lpstr>
      <vt:lpstr>       </vt:lpstr>
      <vt:lpstr>Define retirement lifestyle </vt:lpstr>
      <vt:lpstr>       </vt:lpstr>
      <vt:lpstr>Estimate income need</vt:lpstr>
      <vt:lpstr>       </vt:lpstr>
      <vt:lpstr>PowerPoint Presentation</vt:lpstr>
      <vt:lpstr>       </vt:lpstr>
      <vt:lpstr>Start building retirement account cash position</vt:lpstr>
      <vt:lpstr>       </vt:lpstr>
      <vt:lpstr>Consider opening a Roth IRA</vt:lpstr>
      <vt:lpstr>       </vt:lpstr>
      <vt:lpstr>Will you continue to invest or buy a promise?</vt:lpstr>
      <vt:lpstr>PowerPoint Presentation</vt:lpstr>
      <vt:lpstr>       </vt:lpstr>
      <vt:lpstr>Consider long term care insurance</vt:lpstr>
      <vt:lpstr>       </vt:lpstr>
      <vt:lpstr>       </vt:lpstr>
      <vt:lpstr>Land asset allocation at retirement level.</vt:lpstr>
      <vt:lpstr>       </vt:lpstr>
      <vt:lpstr>Interview and select an advisor</vt:lpstr>
      <vt:lpstr>       </vt:lpstr>
      <vt:lpstr>Consolidate multiple accounts</vt:lpstr>
      <vt:lpstr>       </vt:lpstr>
      <vt:lpstr>Determine Social Security file date </vt:lpstr>
      <vt:lpstr>       </vt:lpstr>
      <vt:lpstr>https://www.medicare.gov/pubs/pdf/10050-medicare-and-you.pdf</vt:lpstr>
      <vt:lpstr>PowerPoint Presentation</vt:lpstr>
      <vt:lpstr>What About Before Age 65?</vt:lpstr>
      <vt:lpstr>What the “Parts” Mean</vt:lpstr>
      <vt:lpstr>PowerPoint Presentation</vt:lpstr>
      <vt:lpstr>PowerPoint Presentation</vt:lpstr>
      <vt:lpstr>Initial enrollment period </vt:lpstr>
      <vt:lpstr>       </vt:lpstr>
      <vt:lpstr>PowerPoint Presentation</vt:lpstr>
      <vt:lpstr>       </vt:lpstr>
      <vt:lpstr>       </vt:lpstr>
      <vt:lpstr>       </vt:lpstr>
      <vt:lpstr>Roll your Roth 401(k) into a Roth IRA </vt:lpstr>
      <vt:lpstr>       </vt:lpstr>
      <vt:lpstr>Qualified charitable distributions (QCD)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Shirk</dc:creator>
  <cp:lastModifiedBy>Smits, Krystle L</cp:lastModifiedBy>
  <cp:revision>84</cp:revision>
  <dcterms:created xsi:type="dcterms:W3CDTF">2021-08-19T16:08:29Z</dcterms:created>
  <dcterms:modified xsi:type="dcterms:W3CDTF">2021-09-21T15:26:35Z</dcterms:modified>
</cp:coreProperties>
</file>